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Lst>
  <p:notesMasterIdLst>
    <p:notesMasterId r:id="rId18"/>
  </p:notesMasterIdLst>
  <p:sldIdLst>
    <p:sldId id="273" r:id="rId2"/>
    <p:sldId id="850" r:id="rId3"/>
    <p:sldId id="845" r:id="rId4"/>
    <p:sldId id="853" r:id="rId5"/>
    <p:sldId id="854" r:id="rId6"/>
    <p:sldId id="855" r:id="rId7"/>
    <p:sldId id="852" r:id="rId8"/>
    <p:sldId id="856" r:id="rId9"/>
    <p:sldId id="858" r:id="rId10"/>
    <p:sldId id="861" r:id="rId11"/>
    <p:sldId id="860" r:id="rId12"/>
    <p:sldId id="859" r:id="rId13"/>
    <p:sldId id="857" r:id="rId14"/>
    <p:sldId id="862" r:id="rId15"/>
    <p:sldId id="863" r:id="rId16"/>
    <p:sldId id="84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063CAA5-CFC1-4896-9A38-25641500CDCF}">
          <p14:sldIdLst>
            <p14:sldId id="273"/>
            <p14:sldId id="850"/>
            <p14:sldId id="845"/>
            <p14:sldId id="853"/>
            <p14:sldId id="854"/>
            <p14:sldId id="855"/>
            <p14:sldId id="852"/>
            <p14:sldId id="856"/>
            <p14:sldId id="858"/>
            <p14:sldId id="861"/>
            <p14:sldId id="860"/>
            <p14:sldId id="859"/>
            <p14:sldId id="857"/>
            <p14:sldId id="862"/>
            <p14:sldId id="863"/>
            <p14:sldId id="846"/>
          </p14:sldIdLst>
        </p14:section>
      </p14:sectionLst>
    </p:ex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B40"/>
    <a:srgbClr val="D24726"/>
    <a:srgbClr val="007EF8"/>
    <a:srgbClr val="343688"/>
    <a:srgbClr val="6F6BD8"/>
    <a:srgbClr val="F8AD3C"/>
    <a:srgbClr val="3F14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4B2C5A-6B10-4199-BEEC-423AD40627A0}" v="1" dt="2025-06-30T09:20:30.5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2731" autoAdjust="0"/>
  </p:normalViewPr>
  <p:slideViewPr>
    <p:cSldViewPr snapToGrid="0">
      <p:cViewPr varScale="1">
        <p:scale>
          <a:sx n="31" d="100"/>
          <a:sy n="31" d="100"/>
        </p:scale>
        <p:origin x="2004" y="256"/>
      </p:cViewPr>
      <p:guideLst>
        <p:guide orient="horz" pos="213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has Kamasetty Ramesh" userId="bc0971025e6e7882" providerId="LiveId" clId="{FC4B2C5A-6B10-4199-BEEC-423AD40627A0}"/>
    <pc:docChg chg="modSld">
      <pc:chgData name="Suhas Kamasetty Ramesh" userId="bc0971025e6e7882" providerId="LiveId" clId="{FC4B2C5A-6B10-4199-BEEC-423AD40627A0}" dt="2025-06-30T09:20:30.572" v="0"/>
      <pc:docMkLst>
        <pc:docMk/>
      </pc:docMkLst>
      <pc:sldChg chg="delSp modTransition modAnim">
        <pc:chgData name="Suhas Kamasetty Ramesh" userId="bc0971025e6e7882" providerId="LiveId" clId="{FC4B2C5A-6B10-4199-BEEC-423AD40627A0}" dt="2025-06-30T09:20:30.572" v="0"/>
        <pc:sldMkLst>
          <pc:docMk/>
          <pc:sldMk cId="1615315110" sldId="273"/>
        </pc:sldMkLst>
        <pc:picChg chg="del">
          <ac:chgData name="Suhas Kamasetty Ramesh" userId="bc0971025e6e7882" providerId="LiveId" clId="{FC4B2C5A-6B10-4199-BEEC-423AD40627A0}" dt="2025-06-30T09:20:30.572" v="0"/>
          <ac:picMkLst>
            <pc:docMk/>
            <pc:sldMk cId="1615315110" sldId="273"/>
            <ac:picMk id="26" creationId="{7D1A7A36-FBE3-A59B-81E8-FD2D37DFEBD7}"/>
          </ac:picMkLst>
        </pc:picChg>
      </pc:sldChg>
      <pc:sldChg chg="delSp modTransition modAnim">
        <pc:chgData name="Suhas Kamasetty Ramesh" userId="bc0971025e6e7882" providerId="LiveId" clId="{FC4B2C5A-6B10-4199-BEEC-423AD40627A0}" dt="2025-06-30T09:20:30.572" v="0"/>
        <pc:sldMkLst>
          <pc:docMk/>
          <pc:sldMk cId="1153853421" sldId="845"/>
        </pc:sldMkLst>
        <pc:picChg chg="del">
          <ac:chgData name="Suhas Kamasetty Ramesh" userId="bc0971025e6e7882" providerId="LiveId" clId="{FC4B2C5A-6B10-4199-BEEC-423AD40627A0}" dt="2025-06-30T09:20:30.572" v="0"/>
          <ac:picMkLst>
            <pc:docMk/>
            <pc:sldMk cId="1153853421" sldId="845"/>
            <ac:picMk id="11" creationId="{A7760577-736D-E877-7171-C3D1D33111C1}"/>
          </ac:picMkLst>
        </pc:picChg>
      </pc:sldChg>
      <pc:sldChg chg="delSp modTransition modAnim">
        <pc:chgData name="Suhas Kamasetty Ramesh" userId="bc0971025e6e7882" providerId="LiveId" clId="{FC4B2C5A-6B10-4199-BEEC-423AD40627A0}" dt="2025-06-30T09:20:30.572" v="0"/>
        <pc:sldMkLst>
          <pc:docMk/>
          <pc:sldMk cId="693022297" sldId="846"/>
        </pc:sldMkLst>
        <pc:picChg chg="del">
          <ac:chgData name="Suhas Kamasetty Ramesh" userId="bc0971025e6e7882" providerId="LiveId" clId="{FC4B2C5A-6B10-4199-BEEC-423AD40627A0}" dt="2025-06-30T09:20:30.572" v="0"/>
          <ac:picMkLst>
            <pc:docMk/>
            <pc:sldMk cId="693022297" sldId="846"/>
            <ac:picMk id="8" creationId="{806B297C-FC2E-78B8-D099-134C0D9CC6D2}"/>
          </ac:picMkLst>
        </pc:picChg>
      </pc:sldChg>
      <pc:sldChg chg="delSp modTransition modAnim">
        <pc:chgData name="Suhas Kamasetty Ramesh" userId="bc0971025e6e7882" providerId="LiveId" clId="{FC4B2C5A-6B10-4199-BEEC-423AD40627A0}" dt="2025-06-30T09:20:30.572" v="0"/>
        <pc:sldMkLst>
          <pc:docMk/>
          <pc:sldMk cId="1897297416" sldId="850"/>
        </pc:sldMkLst>
        <pc:picChg chg="del">
          <ac:chgData name="Suhas Kamasetty Ramesh" userId="bc0971025e6e7882" providerId="LiveId" clId="{FC4B2C5A-6B10-4199-BEEC-423AD40627A0}" dt="2025-06-30T09:20:30.572" v="0"/>
          <ac:picMkLst>
            <pc:docMk/>
            <pc:sldMk cId="1897297416" sldId="850"/>
            <ac:picMk id="12" creationId="{E538F3B3-ECAE-1376-7FFC-D74984321F05}"/>
          </ac:picMkLst>
        </pc:picChg>
      </pc:sldChg>
      <pc:sldChg chg="delSp modTransition modAnim">
        <pc:chgData name="Suhas Kamasetty Ramesh" userId="bc0971025e6e7882" providerId="LiveId" clId="{FC4B2C5A-6B10-4199-BEEC-423AD40627A0}" dt="2025-06-30T09:20:30.572" v="0"/>
        <pc:sldMkLst>
          <pc:docMk/>
          <pc:sldMk cId="3984659120" sldId="852"/>
        </pc:sldMkLst>
        <pc:picChg chg="del">
          <ac:chgData name="Suhas Kamasetty Ramesh" userId="bc0971025e6e7882" providerId="LiveId" clId="{FC4B2C5A-6B10-4199-BEEC-423AD40627A0}" dt="2025-06-30T09:20:30.572" v="0"/>
          <ac:picMkLst>
            <pc:docMk/>
            <pc:sldMk cId="3984659120" sldId="852"/>
            <ac:picMk id="13" creationId="{37BF64CB-E096-87ED-C11E-5D60F2F620B9}"/>
          </ac:picMkLst>
        </pc:picChg>
      </pc:sldChg>
      <pc:sldChg chg="delSp modTransition modAnim">
        <pc:chgData name="Suhas Kamasetty Ramesh" userId="bc0971025e6e7882" providerId="LiveId" clId="{FC4B2C5A-6B10-4199-BEEC-423AD40627A0}" dt="2025-06-30T09:20:30.572" v="0"/>
        <pc:sldMkLst>
          <pc:docMk/>
          <pc:sldMk cId="3138189529" sldId="853"/>
        </pc:sldMkLst>
        <pc:picChg chg="del">
          <ac:chgData name="Suhas Kamasetty Ramesh" userId="bc0971025e6e7882" providerId="LiveId" clId="{FC4B2C5A-6B10-4199-BEEC-423AD40627A0}" dt="2025-06-30T09:20:30.572" v="0"/>
          <ac:picMkLst>
            <pc:docMk/>
            <pc:sldMk cId="3138189529" sldId="853"/>
            <ac:picMk id="8" creationId="{4A0CF654-7CD7-709A-ED68-623511DE263E}"/>
          </ac:picMkLst>
        </pc:picChg>
      </pc:sldChg>
      <pc:sldChg chg="delSp modTransition modAnim">
        <pc:chgData name="Suhas Kamasetty Ramesh" userId="bc0971025e6e7882" providerId="LiveId" clId="{FC4B2C5A-6B10-4199-BEEC-423AD40627A0}" dt="2025-06-30T09:20:30.572" v="0"/>
        <pc:sldMkLst>
          <pc:docMk/>
          <pc:sldMk cId="1641682913" sldId="854"/>
        </pc:sldMkLst>
        <pc:picChg chg="del">
          <ac:chgData name="Suhas Kamasetty Ramesh" userId="bc0971025e6e7882" providerId="LiveId" clId="{FC4B2C5A-6B10-4199-BEEC-423AD40627A0}" dt="2025-06-30T09:20:30.572" v="0"/>
          <ac:picMkLst>
            <pc:docMk/>
            <pc:sldMk cId="1641682913" sldId="854"/>
            <ac:picMk id="8" creationId="{5F2FB10E-F28C-25EB-C152-8D4E9B8B6B25}"/>
          </ac:picMkLst>
        </pc:picChg>
      </pc:sldChg>
      <pc:sldChg chg="delSp modTransition modAnim">
        <pc:chgData name="Suhas Kamasetty Ramesh" userId="bc0971025e6e7882" providerId="LiveId" clId="{FC4B2C5A-6B10-4199-BEEC-423AD40627A0}" dt="2025-06-30T09:20:30.572" v="0"/>
        <pc:sldMkLst>
          <pc:docMk/>
          <pc:sldMk cId="1671975826" sldId="855"/>
        </pc:sldMkLst>
        <pc:picChg chg="del">
          <ac:chgData name="Suhas Kamasetty Ramesh" userId="bc0971025e6e7882" providerId="LiveId" clId="{FC4B2C5A-6B10-4199-BEEC-423AD40627A0}" dt="2025-06-30T09:20:30.572" v="0"/>
          <ac:picMkLst>
            <pc:docMk/>
            <pc:sldMk cId="1671975826" sldId="855"/>
            <ac:picMk id="8" creationId="{D4A00B66-B17A-4BB6-E654-AEA4CF50BB55}"/>
          </ac:picMkLst>
        </pc:picChg>
      </pc:sldChg>
      <pc:sldChg chg="delSp modTransition modAnim">
        <pc:chgData name="Suhas Kamasetty Ramesh" userId="bc0971025e6e7882" providerId="LiveId" clId="{FC4B2C5A-6B10-4199-BEEC-423AD40627A0}" dt="2025-06-30T09:20:30.572" v="0"/>
        <pc:sldMkLst>
          <pc:docMk/>
          <pc:sldMk cId="1488660071" sldId="856"/>
        </pc:sldMkLst>
        <pc:picChg chg="del">
          <ac:chgData name="Suhas Kamasetty Ramesh" userId="bc0971025e6e7882" providerId="LiveId" clId="{FC4B2C5A-6B10-4199-BEEC-423AD40627A0}" dt="2025-06-30T09:20:30.572" v="0"/>
          <ac:picMkLst>
            <pc:docMk/>
            <pc:sldMk cId="1488660071" sldId="856"/>
            <ac:picMk id="7" creationId="{3AE7BBC9-52C3-8A61-4838-A1D0BD5B259C}"/>
          </ac:picMkLst>
        </pc:picChg>
      </pc:sldChg>
      <pc:sldChg chg="delSp modTransition modAnim">
        <pc:chgData name="Suhas Kamasetty Ramesh" userId="bc0971025e6e7882" providerId="LiveId" clId="{FC4B2C5A-6B10-4199-BEEC-423AD40627A0}" dt="2025-06-30T09:20:30.572" v="0"/>
        <pc:sldMkLst>
          <pc:docMk/>
          <pc:sldMk cId="3915361243" sldId="857"/>
        </pc:sldMkLst>
        <pc:picChg chg="del">
          <ac:chgData name="Suhas Kamasetty Ramesh" userId="bc0971025e6e7882" providerId="LiveId" clId="{FC4B2C5A-6B10-4199-BEEC-423AD40627A0}" dt="2025-06-30T09:20:30.572" v="0"/>
          <ac:picMkLst>
            <pc:docMk/>
            <pc:sldMk cId="3915361243" sldId="857"/>
            <ac:picMk id="8" creationId="{796570C9-1927-C6B2-1015-3A641580801C}"/>
          </ac:picMkLst>
        </pc:picChg>
      </pc:sldChg>
      <pc:sldChg chg="delSp modTransition modAnim">
        <pc:chgData name="Suhas Kamasetty Ramesh" userId="bc0971025e6e7882" providerId="LiveId" clId="{FC4B2C5A-6B10-4199-BEEC-423AD40627A0}" dt="2025-06-30T09:20:30.572" v="0"/>
        <pc:sldMkLst>
          <pc:docMk/>
          <pc:sldMk cId="1927455475" sldId="858"/>
        </pc:sldMkLst>
        <pc:picChg chg="del">
          <ac:chgData name="Suhas Kamasetty Ramesh" userId="bc0971025e6e7882" providerId="LiveId" clId="{FC4B2C5A-6B10-4199-BEEC-423AD40627A0}" dt="2025-06-30T09:20:30.572" v="0"/>
          <ac:picMkLst>
            <pc:docMk/>
            <pc:sldMk cId="1927455475" sldId="858"/>
            <ac:picMk id="8" creationId="{88EE69FD-0D4A-E4CA-FBB7-0B04EC004853}"/>
          </ac:picMkLst>
        </pc:picChg>
      </pc:sldChg>
      <pc:sldChg chg="delSp modTransition modAnim">
        <pc:chgData name="Suhas Kamasetty Ramesh" userId="bc0971025e6e7882" providerId="LiveId" clId="{FC4B2C5A-6B10-4199-BEEC-423AD40627A0}" dt="2025-06-30T09:20:30.572" v="0"/>
        <pc:sldMkLst>
          <pc:docMk/>
          <pc:sldMk cId="3056242169" sldId="859"/>
        </pc:sldMkLst>
        <pc:picChg chg="del">
          <ac:chgData name="Suhas Kamasetty Ramesh" userId="bc0971025e6e7882" providerId="LiveId" clId="{FC4B2C5A-6B10-4199-BEEC-423AD40627A0}" dt="2025-06-30T09:20:30.572" v="0"/>
          <ac:picMkLst>
            <pc:docMk/>
            <pc:sldMk cId="3056242169" sldId="859"/>
            <ac:picMk id="7" creationId="{5919C84D-0FEF-9D86-C484-19DF03050ECD}"/>
          </ac:picMkLst>
        </pc:picChg>
      </pc:sldChg>
      <pc:sldChg chg="delSp modTransition modAnim">
        <pc:chgData name="Suhas Kamasetty Ramesh" userId="bc0971025e6e7882" providerId="LiveId" clId="{FC4B2C5A-6B10-4199-BEEC-423AD40627A0}" dt="2025-06-30T09:20:30.572" v="0"/>
        <pc:sldMkLst>
          <pc:docMk/>
          <pc:sldMk cId="1968026555" sldId="860"/>
        </pc:sldMkLst>
        <pc:picChg chg="del">
          <ac:chgData name="Suhas Kamasetty Ramesh" userId="bc0971025e6e7882" providerId="LiveId" clId="{FC4B2C5A-6B10-4199-BEEC-423AD40627A0}" dt="2025-06-30T09:20:30.572" v="0"/>
          <ac:picMkLst>
            <pc:docMk/>
            <pc:sldMk cId="1968026555" sldId="860"/>
            <ac:picMk id="7" creationId="{68D310F2-ADB9-0CA4-DFF4-633FBB284A22}"/>
          </ac:picMkLst>
        </pc:picChg>
      </pc:sldChg>
      <pc:sldChg chg="delSp modTransition modAnim">
        <pc:chgData name="Suhas Kamasetty Ramesh" userId="bc0971025e6e7882" providerId="LiveId" clId="{FC4B2C5A-6B10-4199-BEEC-423AD40627A0}" dt="2025-06-30T09:20:30.572" v="0"/>
        <pc:sldMkLst>
          <pc:docMk/>
          <pc:sldMk cId="874953731" sldId="861"/>
        </pc:sldMkLst>
        <pc:picChg chg="del">
          <ac:chgData name="Suhas Kamasetty Ramesh" userId="bc0971025e6e7882" providerId="LiveId" clId="{FC4B2C5A-6B10-4199-BEEC-423AD40627A0}" dt="2025-06-30T09:20:30.572" v="0"/>
          <ac:picMkLst>
            <pc:docMk/>
            <pc:sldMk cId="874953731" sldId="861"/>
            <ac:picMk id="8" creationId="{F8ED63E5-3670-1765-34A3-B2A637F5D0A0}"/>
          </ac:picMkLst>
        </pc:picChg>
      </pc:sldChg>
      <pc:sldChg chg="delSp modTransition modAnim">
        <pc:chgData name="Suhas Kamasetty Ramesh" userId="bc0971025e6e7882" providerId="LiveId" clId="{FC4B2C5A-6B10-4199-BEEC-423AD40627A0}" dt="2025-06-30T09:20:30.572" v="0"/>
        <pc:sldMkLst>
          <pc:docMk/>
          <pc:sldMk cId="3715892536" sldId="862"/>
        </pc:sldMkLst>
        <pc:picChg chg="del">
          <ac:chgData name="Suhas Kamasetty Ramesh" userId="bc0971025e6e7882" providerId="LiveId" clId="{FC4B2C5A-6B10-4199-BEEC-423AD40627A0}" dt="2025-06-30T09:20:30.572" v="0"/>
          <ac:picMkLst>
            <pc:docMk/>
            <pc:sldMk cId="3715892536" sldId="862"/>
            <ac:picMk id="5" creationId="{57633330-3B3B-65B4-E7C3-946327272E78}"/>
          </ac:picMkLst>
        </pc:picChg>
      </pc:sldChg>
      <pc:sldChg chg="delSp modTransition modAnim">
        <pc:chgData name="Suhas Kamasetty Ramesh" userId="bc0971025e6e7882" providerId="LiveId" clId="{FC4B2C5A-6B10-4199-BEEC-423AD40627A0}" dt="2025-06-30T09:20:30.572" v="0"/>
        <pc:sldMkLst>
          <pc:docMk/>
          <pc:sldMk cId="144453441" sldId="863"/>
        </pc:sldMkLst>
        <pc:picChg chg="del">
          <ac:chgData name="Suhas Kamasetty Ramesh" userId="bc0971025e6e7882" providerId="LiveId" clId="{FC4B2C5A-6B10-4199-BEEC-423AD40627A0}" dt="2025-06-30T09:20:30.572" v="0"/>
          <ac:picMkLst>
            <pc:docMk/>
            <pc:sldMk cId="144453441" sldId="863"/>
            <ac:picMk id="6" creationId="{CEEA0559-92C2-9C4F-EA44-683D62BCBA2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B02719-461B-4F82-93C5-57B4583A0AE9}" type="datetimeFigureOut">
              <a:rPr lang="en-IN" smtClean="0"/>
              <a:t>30-06-2025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6F11A3-5556-448D-B4AF-A186AE24052A}" type="slidenum">
              <a:rPr lang="en-IN" smtClean="0"/>
              <a:t>‹#›</a:t>
            </a:fld>
            <a:endParaRPr lang="en-IN"/>
          </a:p>
        </p:txBody>
      </p:sp>
    </p:spTree>
    <p:extLst>
      <p:ext uri="{BB962C8B-B14F-4D97-AF65-F5344CB8AC3E}">
        <p14:creationId xmlns:p14="http://schemas.microsoft.com/office/powerpoint/2010/main" val="1916634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a:t>Hello Everyone, my name is Suhas.</a:t>
            </a:r>
          </a:p>
          <a:p>
            <a:r>
              <a:rPr lang="en-GB"/>
              <a:t>I will be presenting our work titled "On the Generalization vs Fidelity Paradox in Knowledge Distillation"</a:t>
            </a:r>
          </a:p>
          <a:p>
            <a:r>
              <a:rPr lang="en-GB"/>
              <a:t>This work has been accepted to the findings of ACL 2025</a:t>
            </a:r>
          </a:p>
          <a:p>
            <a:r>
              <a:rPr lang="en-GB"/>
              <a:t>I will be presenting this on behalf of my co-authors Ayan Sengupta and professor Tanmoy Chakraborty.</a:t>
            </a:r>
          </a:p>
          <a:p>
            <a:pPr marL="0" indent="0">
              <a:buFont typeface="Arial"/>
              <a:buNone/>
            </a:pPr>
            <a:r>
              <a:rPr lang="en-GB"/>
              <a:t>All three of us are affiliated to </a:t>
            </a:r>
            <a:r>
              <a:rPr lang="en-US" sz="1200" kern="0">
                <a:solidFill>
                  <a:srgbClr val="F8AD3C"/>
                </a:solidFill>
                <a:latin typeface="Arial" panose="020B0604020202020204" pitchFamily="34" charset="0"/>
                <a:cs typeface="Arial" panose="020B0604020202020204" pitchFamily="34" charset="0"/>
              </a:rPr>
              <a:t>Laboratory for Computational Social Systems at Indian Institute of Technology Delhi.</a:t>
            </a:r>
          </a:p>
        </p:txBody>
      </p:sp>
      <p:sp>
        <p:nvSpPr>
          <p:cNvPr id="4" name="Slide Number Placeholder 3"/>
          <p:cNvSpPr>
            <a:spLocks noGrp="1"/>
          </p:cNvSpPr>
          <p:nvPr>
            <p:ph type="sldNum" sz="quarter" idx="10"/>
          </p:nvPr>
        </p:nvSpPr>
        <p:spPr/>
        <p:txBody>
          <a:bodyPr/>
          <a:lstStyle/>
          <a:p>
            <a:fld id="{DF61EA0F-A667-4B49-8422-0062BC55E249}" type="slidenum">
              <a:rPr lang="en-US" smtClean="0"/>
              <a:t>1</a:t>
            </a:fld>
            <a:endParaRPr lang="en-US"/>
          </a:p>
        </p:txBody>
      </p:sp>
    </p:spTree>
    <p:extLst>
      <p:ext uri="{BB962C8B-B14F-4D97-AF65-F5344CB8AC3E}">
        <p14:creationId xmlns:p14="http://schemas.microsoft.com/office/powerpoint/2010/main" val="23700558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a:extLst>
            <a:ext uri="{FF2B5EF4-FFF2-40B4-BE49-F238E27FC236}">
              <a16:creationId xmlns:a16="http://schemas.microsoft.com/office/drawing/2014/main" id="{B627D8CE-154A-B907-CC47-BC4865873E13}"/>
            </a:ext>
          </a:extLst>
        </p:cNvPr>
        <p:cNvGrpSpPr/>
        <p:nvPr/>
      </p:nvGrpSpPr>
      <p:grpSpPr>
        <a:xfrm>
          <a:off x="0" y="0"/>
          <a:ext cx="0" cy="0"/>
          <a:chOff x="0" y="0"/>
          <a:chExt cx="0" cy="0"/>
        </a:xfrm>
      </p:grpSpPr>
      <p:sp>
        <p:nvSpPr>
          <p:cNvPr id="312" name="Google Shape;312;g272ea0aa71f_1_186:notes">
            <a:extLst>
              <a:ext uri="{FF2B5EF4-FFF2-40B4-BE49-F238E27FC236}">
                <a16:creationId xmlns:a16="http://schemas.microsoft.com/office/drawing/2014/main" id="{ECBF14A2-6E5D-CE8A-863D-D20E2EDC0C9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g272ea0aa71f_1_186:notes">
            <a:extLst>
              <a:ext uri="{FF2B5EF4-FFF2-40B4-BE49-F238E27FC236}">
                <a16:creationId xmlns:a16="http://schemas.microsoft.com/office/drawing/2014/main" id="{DD94AF85-E042-EB79-5AAD-4D0EC906B4ED}"/>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IN" dirty="0"/>
              <a:t>KD is most effective for smaller Language Models</a:t>
            </a:r>
          </a:p>
          <a:p>
            <a:pPr marL="0" lvl="0" indent="0" algn="l" rtl="0">
              <a:lnSpc>
                <a:spcPct val="100000"/>
              </a:lnSpc>
              <a:spcBef>
                <a:spcPts val="0"/>
              </a:spcBef>
              <a:spcAft>
                <a:spcPts val="0"/>
              </a:spcAft>
              <a:buSzPts val="1100"/>
              <a:buNone/>
            </a:pPr>
            <a:r>
              <a:rPr lang="en-IN" dirty="0"/>
              <a:t>We find a negative correlation between performance improvement and student model size</a:t>
            </a:r>
          </a:p>
          <a:p>
            <a:pPr marL="0" lvl="0" indent="0" algn="l" rtl="0">
              <a:lnSpc>
                <a:spcPct val="100000"/>
              </a:lnSpc>
              <a:spcBef>
                <a:spcPts val="0"/>
              </a:spcBef>
              <a:spcAft>
                <a:spcPts val="0"/>
              </a:spcAft>
              <a:buSzPts val="1100"/>
              <a:buNone/>
            </a:pPr>
            <a:r>
              <a:rPr lang="en-IN" dirty="0"/>
              <a:t>While the small 0.5 billion model improving by </a:t>
            </a:r>
            <a:r>
              <a:rPr lang="en-IN" dirty="0" err="1"/>
              <a:t>upto</a:t>
            </a:r>
            <a:r>
              <a:rPr lang="en-IN" dirty="0"/>
              <a:t> 10%, the larger 7B models improved by a modest 1.3%</a:t>
            </a:r>
            <a:endParaRPr dirty="0"/>
          </a:p>
        </p:txBody>
      </p:sp>
      <p:sp>
        <p:nvSpPr>
          <p:cNvPr id="314" name="Google Shape;314;g272ea0aa71f_1_186:notes">
            <a:extLst>
              <a:ext uri="{FF2B5EF4-FFF2-40B4-BE49-F238E27FC236}">
                <a16:creationId xmlns:a16="http://schemas.microsoft.com/office/drawing/2014/main" id="{F351E09A-39DD-8BFA-34E3-4808A58D1FA8}"/>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10</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2005139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a:extLst>
            <a:ext uri="{FF2B5EF4-FFF2-40B4-BE49-F238E27FC236}">
              <a16:creationId xmlns:a16="http://schemas.microsoft.com/office/drawing/2014/main" id="{B7628862-F8D7-3F16-B90D-7B3325F420B3}"/>
            </a:ext>
          </a:extLst>
        </p:cNvPr>
        <p:cNvGrpSpPr/>
        <p:nvPr/>
      </p:nvGrpSpPr>
      <p:grpSpPr>
        <a:xfrm>
          <a:off x="0" y="0"/>
          <a:ext cx="0" cy="0"/>
          <a:chOff x="0" y="0"/>
          <a:chExt cx="0" cy="0"/>
        </a:xfrm>
      </p:grpSpPr>
      <p:sp>
        <p:nvSpPr>
          <p:cNvPr id="312" name="Google Shape;312;g272ea0aa71f_1_186:notes">
            <a:extLst>
              <a:ext uri="{FF2B5EF4-FFF2-40B4-BE49-F238E27FC236}">
                <a16:creationId xmlns:a16="http://schemas.microsoft.com/office/drawing/2014/main" id="{51C76641-E6EF-25CD-B143-C1CA4BBECFC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g272ea0aa71f_1_186:notes">
            <a:extLst>
              <a:ext uri="{FF2B5EF4-FFF2-40B4-BE49-F238E27FC236}">
                <a16:creationId xmlns:a16="http://schemas.microsoft.com/office/drawing/2014/main" id="{1F853039-2CB5-91B7-292E-EDED85F3C5C9}"/>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IN" dirty="0"/>
              <a:t>Apart from metrics that solely consider student model’s responses, </a:t>
            </a:r>
            <a:r>
              <a:rPr lang="en-US" sz="1200" kern="0" dirty="0">
                <a:solidFill>
                  <a:schemeClr val="tx1"/>
                </a:solidFill>
                <a:latin typeface="Arial"/>
                <a:sym typeface="Arial"/>
              </a:rPr>
              <a:t>we propose two new metrics to </a:t>
            </a:r>
            <a:r>
              <a:rPr lang="en-GB" sz="1200" kern="0" dirty="0">
                <a:solidFill>
                  <a:schemeClr val="tx1"/>
                </a:solidFill>
                <a:sym typeface="Arial"/>
              </a:rPr>
              <a:t>understand alignment between teacher and student post-KD.</a:t>
            </a:r>
          </a:p>
          <a:p>
            <a:pPr marL="0" lvl="0" indent="0" algn="l" rtl="0">
              <a:lnSpc>
                <a:spcPct val="100000"/>
              </a:lnSpc>
              <a:spcBef>
                <a:spcPts val="0"/>
              </a:spcBef>
              <a:spcAft>
                <a:spcPts val="0"/>
              </a:spcAft>
              <a:buSzPts val="1100"/>
              <a:buNone/>
            </a:pPr>
            <a:r>
              <a:rPr lang="en-GB" sz="1200" kern="0" dirty="0">
                <a:solidFill>
                  <a:schemeClr val="tx1"/>
                </a:solidFill>
                <a:sym typeface="Arial"/>
              </a:rPr>
              <a:t>Namely Teacher-Student Agreement that quantifies how often student replicates the teacher’s outputs</a:t>
            </a:r>
          </a:p>
          <a:p>
            <a:pPr marL="0" lvl="0" indent="0" algn="l" rtl="0">
              <a:lnSpc>
                <a:spcPct val="100000"/>
              </a:lnSpc>
              <a:spcBef>
                <a:spcPts val="0"/>
              </a:spcBef>
              <a:spcAft>
                <a:spcPts val="0"/>
              </a:spcAft>
              <a:buSzPts val="1100"/>
              <a:buNone/>
            </a:pPr>
            <a:r>
              <a:rPr lang="en-GB" sz="1200" kern="0" dirty="0">
                <a:solidFill>
                  <a:schemeClr val="tx1"/>
                </a:solidFill>
                <a:sym typeface="Arial"/>
              </a:rPr>
              <a:t>And Reasoning Fidelity that captures how well the student mirrors the teacher’s reasoning process rather than just final predictions.</a:t>
            </a:r>
          </a:p>
          <a:p>
            <a:pPr marL="0" lvl="0" indent="0" algn="l" rtl="0">
              <a:lnSpc>
                <a:spcPct val="100000"/>
              </a:lnSpc>
              <a:spcBef>
                <a:spcPts val="0"/>
              </a:spcBef>
              <a:spcAft>
                <a:spcPts val="0"/>
              </a:spcAft>
              <a:buSzPts val="1100"/>
              <a:buNone/>
            </a:pPr>
            <a:r>
              <a:rPr lang="en-GB" sz="1200" kern="0" dirty="0">
                <a:solidFill>
                  <a:schemeClr val="tx1"/>
                </a:solidFill>
                <a:sym typeface="Arial"/>
              </a:rPr>
              <a:t>We use BLUE score between teacher and student reasoning outputs to compute fidelity</a:t>
            </a:r>
            <a:endParaRPr lang="en-IN" dirty="0"/>
          </a:p>
          <a:p>
            <a:pPr marL="0" lvl="0" indent="0" algn="l" rtl="0">
              <a:lnSpc>
                <a:spcPct val="100000"/>
              </a:lnSpc>
              <a:spcBef>
                <a:spcPts val="0"/>
              </a:spcBef>
              <a:spcAft>
                <a:spcPts val="0"/>
              </a:spcAft>
              <a:buSzPts val="1100"/>
              <a:buNone/>
            </a:pPr>
            <a:r>
              <a:rPr lang="en-IN" dirty="0"/>
              <a:t>Apart from BLUE score, we also used </a:t>
            </a:r>
            <a:r>
              <a:rPr lang="en-GB" dirty="0"/>
              <a:t>cosine similarity between sentence embeddings of teacher and student responses.</a:t>
            </a:r>
          </a:p>
          <a:p>
            <a:pPr marL="0" lvl="0" indent="0" algn="l" rtl="0">
              <a:lnSpc>
                <a:spcPct val="100000"/>
              </a:lnSpc>
              <a:spcBef>
                <a:spcPts val="0"/>
              </a:spcBef>
              <a:spcAft>
                <a:spcPts val="0"/>
              </a:spcAft>
              <a:buSzPts val="1100"/>
              <a:buNone/>
            </a:pPr>
            <a:r>
              <a:rPr lang="en-GB" dirty="0"/>
              <a:t>The Spearman correlation between BLEU scores and cosine similarity is 0.97 (p-value = 1e-9), indicating strong agreement. </a:t>
            </a:r>
            <a:endParaRPr dirty="0"/>
          </a:p>
        </p:txBody>
      </p:sp>
      <p:sp>
        <p:nvSpPr>
          <p:cNvPr id="314" name="Google Shape;314;g272ea0aa71f_1_186:notes">
            <a:extLst>
              <a:ext uri="{FF2B5EF4-FFF2-40B4-BE49-F238E27FC236}">
                <a16:creationId xmlns:a16="http://schemas.microsoft.com/office/drawing/2014/main" id="{6DF3F342-2B83-4327-9796-8E8B230CC598}"/>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11</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4144826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a:extLst>
            <a:ext uri="{FF2B5EF4-FFF2-40B4-BE49-F238E27FC236}">
              <a16:creationId xmlns:a16="http://schemas.microsoft.com/office/drawing/2014/main" id="{7BA8FED5-C2E5-DB21-7D06-C2E4E880DA53}"/>
            </a:ext>
          </a:extLst>
        </p:cNvPr>
        <p:cNvGrpSpPr/>
        <p:nvPr/>
      </p:nvGrpSpPr>
      <p:grpSpPr>
        <a:xfrm>
          <a:off x="0" y="0"/>
          <a:ext cx="0" cy="0"/>
          <a:chOff x="0" y="0"/>
          <a:chExt cx="0" cy="0"/>
        </a:xfrm>
      </p:grpSpPr>
      <p:sp>
        <p:nvSpPr>
          <p:cNvPr id="312" name="Google Shape;312;g272ea0aa71f_1_186:notes">
            <a:extLst>
              <a:ext uri="{FF2B5EF4-FFF2-40B4-BE49-F238E27FC236}">
                <a16:creationId xmlns:a16="http://schemas.microsoft.com/office/drawing/2014/main" id="{4E76D637-CDAB-E5AF-8903-442E901CD5C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g272ea0aa71f_1_186:notes">
            <a:extLst>
              <a:ext uri="{FF2B5EF4-FFF2-40B4-BE49-F238E27FC236}">
                <a16:creationId xmlns:a16="http://schemas.microsoft.com/office/drawing/2014/main" id="{2C61AD93-CF3F-5E48-3923-D19EB32DA15E}"/>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IN" dirty="0"/>
              <a:t>Knowledge Distillation significantly improves teacher-student agreement</a:t>
            </a:r>
          </a:p>
          <a:p>
            <a:pPr marL="0" lvl="0" indent="0" algn="l" rtl="0">
              <a:lnSpc>
                <a:spcPct val="100000"/>
              </a:lnSpc>
              <a:spcBef>
                <a:spcPts val="0"/>
              </a:spcBef>
              <a:spcAft>
                <a:spcPts val="0"/>
              </a:spcAft>
              <a:buSzPts val="1100"/>
              <a:buNone/>
            </a:pPr>
            <a:r>
              <a:rPr lang="en-IN" dirty="0"/>
              <a:t>A higher improvement is seen in structured mathematical tasks like </a:t>
            </a:r>
            <a:r>
              <a:rPr lang="en-IN" dirty="0" err="1"/>
              <a:t>AddSub</a:t>
            </a:r>
            <a:r>
              <a:rPr lang="en-IN" dirty="0"/>
              <a:t> and </a:t>
            </a:r>
            <a:r>
              <a:rPr lang="en-IN" dirty="0" err="1"/>
              <a:t>MultiArithmetic</a:t>
            </a:r>
            <a:r>
              <a:rPr lang="en-IN" dirty="0"/>
              <a:t>, indicating effective transfer of well-defined rules</a:t>
            </a:r>
          </a:p>
          <a:p>
            <a:pPr marL="0" lvl="0" indent="0" algn="l" rtl="0">
              <a:lnSpc>
                <a:spcPct val="100000"/>
              </a:lnSpc>
              <a:spcBef>
                <a:spcPts val="0"/>
              </a:spcBef>
              <a:spcAft>
                <a:spcPts val="0"/>
              </a:spcAft>
              <a:buSzPts val="1100"/>
              <a:buNone/>
            </a:pPr>
            <a:r>
              <a:rPr lang="en-IN" dirty="0"/>
              <a:t>But a statistical test shows no significant correlation between student performance and teacher student agreement.</a:t>
            </a:r>
          </a:p>
          <a:p>
            <a:pPr marL="0" lvl="0" indent="0" algn="l" rtl="0">
              <a:lnSpc>
                <a:spcPct val="100000"/>
              </a:lnSpc>
              <a:spcBef>
                <a:spcPts val="0"/>
              </a:spcBef>
              <a:spcAft>
                <a:spcPts val="0"/>
              </a:spcAft>
              <a:buSzPts val="1100"/>
              <a:buNone/>
            </a:pPr>
            <a:r>
              <a:rPr lang="en-GB" dirty="0"/>
              <a:t>This suggests that effective students deviate from teacher outputs rather than mimicking them.</a:t>
            </a:r>
            <a:endParaRPr lang="en-IN" dirty="0"/>
          </a:p>
          <a:p>
            <a:pPr marL="0" lvl="0" indent="0" algn="l" rtl="0">
              <a:lnSpc>
                <a:spcPct val="100000"/>
              </a:lnSpc>
              <a:spcBef>
                <a:spcPts val="0"/>
              </a:spcBef>
              <a:spcAft>
                <a:spcPts val="0"/>
              </a:spcAft>
              <a:buSzPts val="1100"/>
              <a:buNone/>
            </a:pPr>
            <a:endParaRPr lang="en-IN" dirty="0"/>
          </a:p>
          <a:p>
            <a:pPr marL="0" lvl="0" indent="0" algn="l" rtl="0">
              <a:lnSpc>
                <a:spcPct val="100000"/>
              </a:lnSpc>
              <a:spcBef>
                <a:spcPts val="0"/>
              </a:spcBef>
              <a:spcAft>
                <a:spcPts val="0"/>
              </a:spcAft>
              <a:buSzPts val="1100"/>
              <a:buNone/>
            </a:pPr>
            <a:endParaRPr dirty="0"/>
          </a:p>
        </p:txBody>
      </p:sp>
      <p:sp>
        <p:nvSpPr>
          <p:cNvPr id="314" name="Google Shape;314;g272ea0aa71f_1_186:notes">
            <a:extLst>
              <a:ext uri="{FF2B5EF4-FFF2-40B4-BE49-F238E27FC236}">
                <a16:creationId xmlns:a16="http://schemas.microsoft.com/office/drawing/2014/main" id="{2315F74A-A2D8-3D7E-247F-D957BCBCF566}"/>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12</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3471594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a:extLst>
            <a:ext uri="{FF2B5EF4-FFF2-40B4-BE49-F238E27FC236}">
              <a16:creationId xmlns:a16="http://schemas.microsoft.com/office/drawing/2014/main" id="{1E31999D-B4E5-1F66-7DC3-EA692E44AE09}"/>
            </a:ext>
          </a:extLst>
        </p:cNvPr>
        <p:cNvGrpSpPr/>
        <p:nvPr/>
      </p:nvGrpSpPr>
      <p:grpSpPr>
        <a:xfrm>
          <a:off x="0" y="0"/>
          <a:ext cx="0" cy="0"/>
          <a:chOff x="0" y="0"/>
          <a:chExt cx="0" cy="0"/>
        </a:xfrm>
      </p:grpSpPr>
      <p:sp>
        <p:nvSpPr>
          <p:cNvPr id="312" name="Google Shape;312;g272ea0aa71f_1_186:notes">
            <a:extLst>
              <a:ext uri="{FF2B5EF4-FFF2-40B4-BE49-F238E27FC236}">
                <a16:creationId xmlns:a16="http://schemas.microsoft.com/office/drawing/2014/main" id="{314C44BB-30CD-D2C0-84BA-19B7D4AC7AC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g272ea0aa71f_1_186:notes">
            <a:extLst>
              <a:ext uri="{FF2B5EF4-FFF2-40B4-BE49-F238E27FC236}">
                <a16:creationId xmlns:a16="http://schemas.microsoft.com/office/drawing/2014/main" id="{6D403136-EF53-901A-5142-DF6E0E3FC9A2}"/>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ts val="1100"/>
              <a:buFontTx/>
              <a:buNone/>
              <a:tabLst/>
              <a:defRPr/>
            </a:pPr>
            <a:r>
              <a:rPr lang="en-US" sz="1200" kern="0" dirty="0">
                <a:solidFill>
                  <a:schemeClr val="tx1"/>
                </a:solidFill>
                <a:latin typeface="Arial"/>
                <a:sym typeface="Arial"/>
              </a:rPr>
              <a:t>Although KD improves Fidelity over SFT, there is a weak correlation between fidelity and student performance, implying that strict imitation does not necessarily enhance performance</a:t>
            </a:r>
          </a:p>
          <a:p>
            <a:pPr marL="0" lvl="0" indent="0" algn="l" rtl="0">
              <a:lnSpc>
                <a:spcPct val="100000"/>
              </a:lnSpc>
              <a:spcBef>
                <a:spcPts val="0"/>
              </a:spcBef>
              <a:spcAft>
                <a:spcPts val="0"/>
              </a:spcAft>
              <a:buSzPts val="1100"/>
              <a:buNone/>
            </a:pPr>
            <a:r>
              <a:rPr lang="en-GB" sz="1200" kern="0" dirty="0">
                <a:solidFill>
                  <a:schemeClr val="tx1"/>
                </a:solidFill>
                <a:sym typeface="Arial"/>
              </a:rPr>
              <a:t>The mismatch between student accuracy and poor fidelity suggests that while KD improves performance, it may fail to preserve the teacher’s structured decision-making process</a:t>
            </a:r>
          </a:p>
          <a:p>
            <a:pPr marL="0" lvl="0" indent="0" algn="l" rtl="0">
              <a:lnSpc>
                <a:spcPct val="100000"/>
              </a:lnSpc>
              <a:spcBef>
                <a:spcPts val="0"/>
              </a:spcBef>
              <a:spcAft>
                <a:spcPts val="0"/>
              </a:spcAft>
              <a:buSzPts val="1100"/>
              <a:buNone/>
            </a:pPr>
            <a:r>
              <a:rPr lang="en-GB" sz="1200" kern="0" dirty="0">
                <a:solidFill>
                  <a:schemeClr val="tx1"/>
                </a:solidFill>
                <a:sym typeface="Arial"/>
              </a:rPr>
              <a:t>Error analysis on SVAMP test-set further highlights  that high fidelity does not guarantee correct answer</a:t>
            </a:r>
          </a:p>
          <a:p>
            <a:pPr marL="0" lvl="0" indent="0" algn="l" rtl="0">
              <a:lnSpc>
                <a:spcPct val="100000"/>
              </a:lnSpc>
              <a:spcBef>
                <a:spcPts val="0"/>
              </a:spcBef>
              <a:spcAft>
                <a:spcPts val="0"/>
              </a:spcAft>
              <a:buSzPts val="1100"/>
              <a:buNone/>
            </a:pPr>
            <a:r>
              <a:rPr lang="en-GB" sz="1200" kern="0" dirty="0">
                <a:solidFill>
                  <a:schemeClr val="tx1"/>
                </a:solidFill>
                <a:sym typeface="Arial"/>
              </a:rPr>
              <a:t>In this example, although the student model’s response is very similar to the teacher’s response, a small error in calculation leads to an incorrect final answer.</a:t>
            </a:r>
            <a:endParaRPr dirty="0"/>
          </a:p>
        </p:txBody>
      </p:sp>
      <p:sp>
        <p:nvSpPr>
          <p:cNvPr id="314" name="Google Shape;314;g272ea0aa71f_1_186:notes">
            <a:extLst>
              <a:ext uri="{FF2B5EF4-FFF2-40B4-BE49-F238E27FC236}">
                <a16:creationId xmlns:a16="http://schemas.microsoft.com/office/drawing/2014/main" id="{2B265DCA-ECAA-7B61-0A2C-B71A220FE2E2}"/>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13</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8569595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a:extLst>
            <a:ext uri="{FF2B5EF4-FFF2-40B4-BE49-F238E27FC236}">
              <a16:creationId xmlns:a16="http://schemas.microsoft.com/office/drawing/2014/main" id="{3B3E72FE-B4EC-2006-B44F-B7E468B50492}"/>
            </a:ext>
          </a:extLst>
        </p:cNvPr>
        <p:cNvGrpSpPr/>
        <p:nvPr/>
      </p:nvGrpSpPr>
      <p:grpSpPr>
        <a:xfrm>
          <a:off x="0" y="0"/>
          <a:ext cx="0" cy="0"/>
          <a:chOff x="0" y="0"/>
          <a:chExt cx="0" cy="0"/>
        </a:xfrm>
      </p:grpSpPr>
      <p:sp>
        <p:nvSpPr>
          <p:cNvPr id="312" name="Google Shape;312;g272ea0aa71f_1_186:notes">
            <a:extLst>
              <a:ext uri="{FF2B5EF4-FFF2-40B4-BE49-F238E27FC236}">
                <a16:creationId xmlns:a16="http://schemas.microsoft.com/office/drawing/2014/main" id="{74F0FF77-292A-83EF-FBDB-EB6E6496933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g272ea0aa71f_1_186:notes">
            <a:extLst>
              <a:ext uri="{FF2B5EF4-FFF2-40B4-BE49-F238E27FC236}">
                <a16:creationId xmlns:a16="http://schemas.microsoft.com/office/drawing/2014/main" id="{2716D4B7-1768-6057-DE28-49A00A49CBDE}"/>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ts val="1100"/>
              <a:buFontTx/>
              <a:buNone/>
              <a:tabLst/>
              <a:defRPr/>
            </a:pPr>
            <a:r>
              <a:rPr lang="en-GB" sz="1200" kern="0" dirty="0">
                <a:solidFill>
                  <a:schemeClr val="tx1"/>
                </a:solidFill>
                <a:sym typeface="Arial"/>
              </a:rPr>
              <a:t>We investigate the significance of teacher signals by injecting Gaussian noise into teacher logits before distillation</a:t>
            </a:r>
          </a:p>
          <a:p>
            <a:pPr marL="0" marR="0" lvl="0" indent="0" algn="l" defTabSz="914400" rtl="0" eaLnBrk="1" fontAlgn="auto" latinLnBrk="0" hangingPunct="1">
              <a:lnSpc>
                <a:spcPct val="100000"/>
              </a:lnSpc>
              <a:spcBef>
                <a:spcPts val="0"/>
              </a:spcBef>
              <a:spcAft>
                <a:spcPts val="0"/>
              </a:spcAft>
              <a:buClrTx/>
              <a:buSzPts val="1100"/>
              <a:buFontTx/>
              <a:buNone/>
              <a:tabLst/>
              <a:defRPr/>
            </a:pPr>
            <a:r>
              <a:rPr lang="en-GB" sz="1200" kern="0" dirty="0">
                <a:solidFill>
                  <a:schemeClr val="tx1"/>
                </a:solidFill>
                <a:sym typeface="Arial"/>
              </a:rPr>
              <a:t>For low noise levels sigma set to 1 and 2, performance of student degrades slightly on all tasks</a:t>
            </a:r>
          </a:p>
          <a:p>
            <a:pPr marL="0" marR="0" lvl="0" indent="0" algn="l" defTabSz="914400" rtl="0" eaLnBrk="1" fontAlgn="auto" latinLnBrk="0" hangingPunct="1">
              <a:lnSpc>
                <a:spcPct val="100000"/>
              </a:lnSpc>
              <a:spcBef>
                <a:spcPts val="0"/>
              </a:spcBef>
              <a:spcAft>
                <a:spcPts val="0"/>
              </a:spcAft>
              <a:buClrTx/>
              <a:buSzPts val="1100"/>
              <a:buFontTx/>
              <a:buNone/>
              <a:tabLst/>
              <a:defRPr/>
            </a:pPr>
            <a:r>
              <a:rPr lang="en-GB" sz="1200" kern="0" dirty="0">
                <a:solidFill>
                  <a:schemeClr val="tx1"/>
                </a:solidFill>
                <a:sym typeface="Arial"/>
              </a:rPr>
              <a:t>But with sigma set to 5, the performance complete collapses</a:t>
            </a:r>
          </a:p>
          <a:p>
            <a:pPr marL="0" marR="0" lvl="0" indent="0" algn="l" defTabSz="914400" rtl="0" eaLnBrk="1" fontAlgn="auto" latinLnBrk="0" hangingPunct="1">
              <a:lnSpc>
                <a:spcPct val="100000"/>
              </a:lnSpc>
              <a:spcBef>
                <a:spcPts val="0"/>
              </a:spcBef>
              <a:spcAft>
                <a:spcPts val="0"/>
              </a:spcAft>
              <a:buClrTx/>
              <a:buSzPts val="1100"/>
              <a:buFontTx/>
              <a:buNone/>
              <a:tabLst/>
              <a:defRPr/>
            </a:pPr>
            <a:r>
              <a:rPr lang="en-GB" sz="1200" kern="0" dirty="0">
                <a:solidFill>
                  <a:schemeClr val="tx1"/>
                </a:solidFill>
                <a:sym typeface="Arial"/>
              </a:rPr>
              <a:t>This indicates that teacher signal is crucial for the learning of student model</a:t>
            </a:r>
            <a:endParaRPr dirty="0"/>
          </a:p>
        </p:txBody>
      </p:sp>
      <p:sp>
        <p:nvSpPr>
          <p:cNvPr id="314" name="Google Shape;314;g272ea0aa71f_1_186:notes">
            <a:extLst>
              <a:ext uri="{FF2B5EF4-FFF2-40B4-BE49-F238E27FC236}">
                <a16:creationId xmlns:a16="http://schemas.microsoft.com/office/drawing/2014/main" id="{67C0F25D-4A7D-B346-54B2-9EEDCF2A074B}"/>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14</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8627170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a:extLst>
            <a:ext uri="{FF2B5EF4-FFF2-40B4-BE49-F238E27FC236}">
              <a16:creationId xmlns:a16="http://schemas.microsoft.com/office/drawing/2014/main" id="{70CEB491-D6E4-18C8-125F-CB463E232C7D}"/>
            </a:ext>
          </a:extLst>
        </p:cNvPr>
        <p:cNvGrpSpPr/>
        <p:nvPr/>
      </p:nvGrpSpPr>
      <p:grpSpPr>
        <a:xfrm>
          <a:off x="0" y="0"/>
          <a:ext cx="0" cy="0"/>
          <a:chOff x="0" y="0"/>
          <a:chExt cx="0" cy="0"/>
        </a:xfrm>
      </p:grpSpPr>
      <p:sp>
        <p:nvSpPr>
          <p:cNvPr id="312" name="Google Shape;312;g272ea0aa71f_1_186:notes">
            <a:extLst>
              <a:ext uri="{FF2B5EF4-FFF2-40B4-BE49-F238E27FC236}">
                <a16:creationId xmlns:a16="http://schemas.microsoft.com/office/drawing/2014/main" id="{1F65FD2F-5E80-5B89-6707-A35306F8D9B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g272ea0aa71f_1_186:notes">
            <a:extLst>
              <a:ext uri="{FF2B5EF4-FFF2-40B4-BE49-F238E27FC236}">
                <a16:creationId xmlns:a16="http://schemas.microsoft.com/office/drawing/2014/main" id="{F37131B3-89A2-2D12-47F5-FB303D2DD2D5}"/>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ts val="1100"/>
              <a:buFontTx/>
              <a:buNone/>
              <a:tabLst/>
              <a:defRPr/>
            </a:pPr>
            <a:r>
              <a:rPr lang="en-GB" sz="1200" kern="0" dirty="0">
                <a:solidFill>
                  <a:schemeClr val="tx1"/>
                </a:solidFill>
                <a:sym typeface="Arial"/>
              </a:rPr>
              <a:t>Temperature hyper-parameter (tau) significantly impacts KD effectiveness. </a:t>
            </a:r>
            <a:endParaRPr lang="en-IN" dirty="0"/>
          </a:p>
          <a:p>
            <a:pPr marL="0" lvl="0" indent="0" algn="l" rtl="0">
              <a:lnSpc>
                <a:spcPct val="100000"/>
              </a:lnSpc>
              <a:spcBef>
                <a:spcPts val="0"/>
              </a:spcBef>
              <a:spcAft>
                <a:spcPts val="0"/>
              </a:spcAft>
              <a:buSzPts val="1100"/>
              <a:buNone/>
            </a:pPr>
            <a:r>
              <a:rPr lang="en-IN" dirty="0"/>
              <a:t>A moderate tau of 2 gives best results in most tasks</a:t>
            </a:r>
          </a:p>
          <a:p>
            <a:pPr marL="0" lvl="0" indent="0" algn="l" rtl="0">
              <a:lnSpc>
                <a:spcPct val="100000"/>
              </a:lnSpc>
              <a:spcBef>
                <a:spcPts val="0"/>
              </a:spcBef>
              <a:spcAft>
                <a:spcPts val="0"/>
              </a:spcAft>
              <a:buSzPts val="1100"/>
              <a:buNone/>
            </a:pPr>
            <a:r>
              <a:rPr lang="en-IN" dirty="0"/>
              <a:t>With very high values of tau, performance significantly degrades in case of mathematical reasoning tasks, but the effect is less severe in case of common-sense reasoning tasks</a:t>
            </a:r>
          </a:p>
          <a:p>
            <a:pPr marL="0" lvl="0" indent="0" algn="l" rtl="0">
              <a:lnSpc>
                <a:spcPct val="100000"/>
              </a:lnSpc>
              <a:spcBef>
                <a:spcPts val="0"/>
              </a:spcBef>
              <a:spcAft>
                <a:spcPts val="0"/>
              </a:spcAft>
              <a:buSzPts val="1100"/>
              <a:buNone/>
            </a:pPr>
            <a:r>
              <a:rPr lang="en-GB" sz="1200" kern="0" dirty="0">
                <a:solidFill>
                  <a:schemeClr val="tx1"/>
                </a:solidFill>
                <a:sym typeface="Arial"/>
              </a:rPr>
              <a:t>Temperature tuning is crucial, with optimal τ values varying by student size and task complexity</a:t>
            </a:r>
            <a:r>
              <a:rPr lang="en-IN" sz="1200" kern="0" dirty="0">
                <a:solidFill>
                  <a:schemeClr val="tx1"/>
                </a:solidFill>
                <a:sym typeface="Arial"/>
              </a:rPr>
              <a:t>.</a:t>
            </a:r>
            <a:endParaRPr dirty="0"/>
          </a:p>
        </p:txBody>
      </p:sp>
      <p:sp>
        <p:nvSpPr>
          <p:cNvPr id="314" name="Google Shape;314;g272ea0aa71f_1_186:notes">
            <a:extLst>
              <a:ext uri="{FF2B5EF4-FFF2-40B4-BE49-F238E27FC236}">
                <a16:creationId xmlns:a16="http://schemas.microsoft.com/office/drawing/2014/main" id="{1357464D-0EE5-A0AD-D527-27E7F5DB55B9}"/>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15</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32593653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a:extLst>
            <a:ext uri="{FF2B5EF4-FFF2-40B4-BE49-F238E27FC236}">
              <a16:creationId xmlns:a16="http://schemas.microsoft.com/office/drawing/2014/main" id="{FA909DF5-424E-7141-ED73-882257902683}"/>
            </a:ext>
          </a:extLst>
        </p:cNvPr>
        <p:cNvGrpSpPr/>
        <p:nvPr/>
      </p:nvGrpSpPr>
      <p:grpSpPr>
        <a:xfrm>
          <a:off x="0" y="0"/>
          <a:ext cx="0" cy="0"/>
          <a:chOff x="0" y="0"/>
          <a:chExt cx="0" cy="0"/>
        </a:xfrm>
      </p:grpSpPr>
      <p:sp>
        <p:nvSpPr>
          <p:cNvPr id="312" name="Google Shape;312;g272ea0aa71f_1_186:notes">
            <a:extLst>
              <a:ext uri="{FF2B5EF4-FFF2-40B4-BE49-F238E27FC236}">
                <a16:creationId xmlns:a16="http://schemas.microsoft.com/office/drawing/2014/main" id="{91771534-71F3-033F-D409-30422C81A3A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g272ea0aa71f_1_186:notes">
            <a:extLst>
              <a:ext uri="{FF2B5EF4-FFF2-40B4-BE49-F238E27FC236}">
                <a16:creationId xmlns:a16="http://schemas.microsoft.com/office/drawing/2014/main" id="{AAE81CCA-B80E-3547-F0D2-3289DC056952}"/>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defTabSz="1219170">
              <a:buClr>
                <a:srgbClr val="000000"/>
              </a:buClr>
              <a:buFont typeface="Arial" panose="020B0604020202020204" pitchFamily="34" charset="0"/>
              <a:buNone/>
            </a:pPr>
            <a:r>
              <a:rPr lang="en-GB" sz="1200" kern="0" dirty="0">
                <a:solidFill>
                  <a:schemeClr val="tx1"/>
                </a:solidFill>
                <a:sym typeface="Arial"/>
              </a:rPr>
              <a:t>We elaborated on the impact of KD on small LMs</a:t>
            </a:r>
          </a:p>
          <a:p>
            <a:pPr marL="0" indent="0" defTabSz="1219170">
              <a:buClr>
                <a:srgbClr val="000000"/>
              </a:buClr>
              <a:buFont typeface="Arial" panose="020B0604020202020204" pitchFamily="34" charset="0"/>
              <a:buNone/>
            </a:pPr>
            <a:r>
              <a:rPr lang="en-GB" sz="1200" kern="0" dirty="0">
                <a:solidFill>
                  <a:schemeClr val="tx1"/>
                </a:solidFill>
                <a:sym typeface="Arial"/>
              </a:rPr>
              <a:t>We considered factors like teacher performance, student size, teacher-student agreement, reasoning fidelity etc. across multiple models and tasks.</a:t>
            </a:r>
          </a:p>
          <a:p>
            <a:pPr marL="0" indent="0" defTabSz="1219170">
              <a:buClr>
                <a:srgbClr val="000000"/>
              </a:buClr>
              <a:buFont typeface="Arial" panose="020B0604020202020204" pitchFamily="34" charset="0"/>
              <a:buNone/>
            </a:pPr>
            <a:r>
              <a:rPr lang="en-GB" sz="1200" kern="0" dirty="0">
                <a:solidFill>
                  <a:schemeClr val="tx1"/>
                </a:solidFill>
                <a:sym typeface="Arial"/>
              </a:rPr>
              <a:t>Results underscore the need for task-aware KD strategies and adaptive distillation techniques tailored to student model’s learning dynamics.</a:t>
            </a:r>
          </a:p>
          <a:p>
            <a:pPr marL="0" indent="0" defTabSz="1219170">
              <a:buClr>
                <a:srgbClr val="000000"/>
              </a:buClr>
              <a:buFont typeface="Arial" panose="020B0604020202020204" pitchFamily="34" charset="0"/>
              <a:buNone/>
            </a:pPr>
            <a:r>
              <a:rPr lang="en-GB" sz="1200" kern="0" dirty="0">
                <a:solidFill>
                  <a:schemeClr val="tx1"/>
                </a:solidFill>
                <a:sym typeface="Arial"/>
              </a:rPr>
              <a:t>Future research can explore refined teacher-student alignment strategies to improve both performance and reasoning fidelity.</a:t>
            </a:r>
          </a:p>
          <a:p>
            <a:pPr marL="0" lvl="0" indent="0" algn="l" rtl="0">
              <a:lnSpc>
                <a:spcPct val="100000"/>
              </a:lnSpc>
              <a:spcBef>
                <a:spcPts val="0"/>
              </a:spcBef>
              <a:spcAft>
                <a:spcPts val="0"/>
              </a:spcAft>
              <a:buSzPts val="1100"/>
              <a:buNone/>
            </a:pPr>
            <a:endParaRPr dirty="0"/>
          </a:p>
        </p:txBody>
      </p:sp>
      <p:sp>
        <p:nvSpPr>
          <p:cNvPr id="314" name="Google Shape;314;g272ea0aa71f_1_186:notes">
            <a:extLst>
              <a:ext uri="{FF2B5EF4-FFF2-40B4-BE49-F238E27FC236}">
                <a16:creationId xmlns:a16="http://schemas.microsoft.com/office/drawing/2014/main" id="{FD8EE87F-5B41-D0D3-A341-038CB35BDDE5}"/>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16</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4284591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a:extLst>
            <a:ext uri="{FF2B5EF4-FFF2-40B4-BE49-F238E27FC236}">
              <a16:creationId xmlns:a16="http://schemas.microsoft.com/office/drawing/2014/main" id="{8033A2B6-8989-828D-CCE5-07876BCC454E}"/>
            </a:ext>
          </a:extLst>
        </p:cNvPr>
        <p:cNvGrpSpPr/>
        <p:nvPr/>
      </p:nvGrpSpPr>
      <p:grpSpPr>
        <a:xfrm>
          <a:off x="0" y="0"/>
          <a:ext cx="0" cy="0"/>
          <a:chOff x="0" y="0"/>
          <a:chExt cx="0" cy="0"/>
        </a:xfrm>
      </p:grpSpPr>
      <p:sp>
        <p:nvSpPr>
          <p:cNvPr id="312" name="Google Shape;312;g272ea0aa71f_1_186:notes">
            <a:extLst>
              <a:ext uri="{FF2B5EF4-FFF2-40B4-BE49-F238E27FC236}">
                <a16:creationId xmlns:a16="http://schemas.microsoft.com/office/drawing/2014/main" id="{D115C268-2C71-131E-EEC6-F970EF03058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g272ea0aa71f_1_186:notes">
            <a:extLst>
              <a:ext uri="{FF2B5EF4-FFF2-40B4-BE49-F238E27FC236}">
                <a16:creationId xmlns:a16="http://schemas.microsoft.com/office/drawing/2014/main" id="{9E29691D-3EC6-E47F-0764-7A6AF78D8F4A}"/>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IN"/>
              <a:t>With significant advancements in pretrained models, the current state-of-art in most NLP tasks today are dominated by </a:t>
            </a:r>
            <a:r>
              <a:rPr lang="en-IN" b="1"/>
              <a:t>large pre-trained language models</a:t>
            </a:r>
            <a:r>
              <a:rPr lang="en-IN"/>
              <a:t>.</a:t>
            </a:r>
          </a:p>
          <a:p>
            <a:pPr marL="0" lvl="0" indent="0" algn="l" rtl="0">
              <a:lnSpc>
                <a:spcPct val="100000"/>
              </a:lnSpc>
              <a:spcBef>
                <a:spcPts val="0"/>
              </a:spcBef>
              <a:spcAft>
                <a:spcPts val="0"/>
              </a:spcAft>
              <a:buSzPts val="1100"/>
              <a:buNone/>
            </a:pPr>
            <a:r>
              <a:rPr lang="en-IN"/>
              <a:t>The model sizes have been growing exponentially and currently few of the models have also crossed the trillion parameter count. </a:t>
            </a:r>
          </a:p>
          <a:p>
            <a:pPr marL="0" lvl="0" indent="0" algn="l" rtl="0">
              <a:lnSpc>
                <a:spcPct val="100000"/>
              </a:lnSpc>
              <a:spcBef>
                <a:spcPts val="0"/>
              </a:spcBef>
              <a:spcAft>
                <a:spcPts val="0"/>
              </a:spcAft>
              <a:buSzPts val="1100"/>
              <a:buNone/>
            </a:pPr>
            <a:r>
              <a:rPr lang="en-IN"/>
              <a:t>The largest model in this plot, Llama 4 Behemoth has a total of 2 trillion parameters with 288B active parameters</a:t>
            </a:r>
          </a:p>
          <a:p>
            <a:pPr marL="0" lvl="0" indent="0" algn="l" rtl="0">
              <a:lnSpc>
                <a:spcPct val="100000"/>
              </a:lnSpc>
              <a:spcBef>
                <a:spcPts val="0"/>
              </a:spcBef>
              <a:spcAft>
                <a:spcPts val="0"/>
              </a:spcAft>
              <a:buSzPts val="1100"/>
              <a:buNone/>
            </a:pPr>
            <a:r>
              <a:rPr lang="en-IN"/>
              <a:t>As we can see, deploying these models for end use-cases have become increasingly difficult</a:t>
            </a:r>
            <a:endParaRPr/>
          </a:p>
        </p:txBody>
      </p:sp>
      <p:sp>
        <p:nvSpPr>
          <p:cNvPr id="314" name="Google Shape;314;g272ea0aa71f_1_186:notes">
            <a:extLst>
              <a:ext uri="{FF2B5EF4-FFF2-40B4-BE49-F238E27FC236}">
                <a16:creationId xmlns:a16="http://schemas.microsoft.com/office/drawing/2014/main" id="{7175BD18-7E65-5A47-91A5-444B77A41D88}"/>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2</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867948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a:extLst>
            <a:ext uri="{FF2B5EF4-FFF2-40B4-BE49-F238E27FC236}">
              <a16:creationId xmlns:a16="http://schemas.microsoft.com/office/drawing/2014/main" id="{A324F122-6E19-CFC9-47BA-8F8D910D65DC}"/>
            </a:ext>
          </a:extLst>
        </p:cNvPr>
        <p:cNvGrpSpPr/>
        <p:nvPr/>
      </p:nvGrpSpPr>
      <p:grpSpPr>
        <a:xfrm>
          <a:off x="0" y="0"/>
          <a:ext cx="0" cy="0"/>
          <a:chOff x="0" y="0"/>
          <a:chExt cx="0" cy="0"/>
        </a:xfrm>
      </p:grpSpPr>
      <p:sp>
        <p:nvSpPr>
          <p:cNvPr id="312" name="Google Shape;312;g272ea0aa71f_1_186:notes">
            <a:extLst>
              <a:ext uri="{FF2B5EF4-FFF2-40B4-BE49-F238E27FC236}">
                <a16:creationId xmlns:a16="http://schemas.microsoft.com/office/drawing/2014/main" id="{E2DA1B8A-C643-4AE9-8194-D746AB7540D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g272ea0aa71f_1_186:notes">
            <a:extLst>
              <a:ext uri="{FF2B5EF4-FFF2-40B4-BE49-F238E27FC236}">
                <a16:creationId xmlns:a16="http://schemas.microsoft.com/office/drawing/2014/main" id="{BE4227E1-275B-A7E1-B7F6-2440B8DF0696}"/>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GB"/>
              <a:t>Model compression has emerged as a crucial technique to mitigate these challenges by reducing model size while preserving performance. </a:t>
            </a:r>
          </a:p>
          <a:p>
            <a:pPr marL="0" lvl="0" indent="0" algn="l" rtl="0">
              <a:lnSpc>
                <a:spcPct val="100000"/>
              </a:lnSpc>
              <a:spcBef>
                <a:spcPts val="0"/>
              </a:spcBef>
              <a:spcAft>
                <a:spcPts val="0"/>
              </a:spcAft>
              <a:buSzPts val="1100"/>
              <a:buNone/>
            </a:pPr>
            <a:r>
              <a:rPr lang="en-GB"/>
              <a:t>Among various compression techniques, knowledge distillation (KD) has gained significant attention as it enables a smaller student model to learn from a larger teacher model, maintaining strong performance with reduced resource demands</a:t>
            </a:r>
          </a:p>
          <a:p>
            <a:pPr marL="0" lvl="0" indent="0" algn="l" rtl="0">
              <a:lnSpc>
                <a:spcPct val="100000"/>
              </a:lnSpc>
              <a:spcBef>
                <a:spcPts val="0"/>
              </a:spcBef>
              <a:spcAft>
                <a:spcPts val="0"/>
              </a:spcAft>
              <a:buSzPts val="1100"/>
              <a:buNone/>
            </a:pPr>
            <a:r>
              <a:rPr lang="en-GB"/>
              <a:t>Lets look at a few of the Knowledge Distillation methods for language models</a:t>
            </a:r>
            <a:endParaRPr/>
          </a:p>
        </p:txBody>
      </p:sp>
      <p:sp>
        <p:nvSpPr>
          <p:cNvPr id="314" name="Google Shape;314;g272ea0aa71f_1_186:notes">
            <a:extLst>
              <a:ext uri="{FF2B5EF4-FFF2-40B4-BE49-F238E27FC236}">
                <a16:creationId xmlns:a16="http://schemas.microsoft.com/office/drawing/2014/main" id="{B81DBA19-EFB2-68AE-3E2E-ED755C216C46}"/>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3</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316604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a:extLst>
            <a:ext uri="{FF2B5EF4-FFF2-40B4-BE49-F238E27FC236}">
              <a16:creationId xmlns:a16="http://schemas.microsoft.com/office/drawing/2014/main" id="{8FD7C29E-9296-67C7-4116-9B97EE98FAB5}"/>
            </a:ext>
          </a:extLst>
        </p:cNvPr>
        <p:cNvGrpSpPr/>
        <p:nvPr/>
      </p:nvGrpSpPr>
      <p:grpSpPr>
        <a:xfrm>
          <a:off x="0" y="0"/>
          <a:ext cx="0" cy="0"/>
          <a:chOff x="0" y="0"/>
          <a:chExt cx="0" cy="0"/>
        </a:xfrm>
      </p:grpSpPr>
      <p:sp>
        <p:nvSpPr>
          <p:cNvPr id="312" name="Google Shape;312;g272ea0aa71f_1_186:notes">
            <a:extLst>
              <a:ext uri="{FF2B5EF4-FFF2-40B4-BE49-F238E27FC236}">
                <a16:creationId xmlns:a16="http://schemas.microsoft.com/office/drawing/2014/main" id="{8460A38C-4E80-8002-3A30-12A68E1E2A1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g272ea0aa71f_1_186:notes">
            <a:extLst>
              <a:ext uri="{FF2B5EF4-FFF2-40B4-BE49-F238E27FC236}">
                <a16:creationId xmlns:a16="http://schemas.microsoft.com/office/drawing/2014/main" id="{1F7C3799-640F-0C4E-A35F-8C087145BA3B}"/>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GB"/>
              <a:t>Kim and &amp; Rush were the first to introduce Knowledge Distillation in language models </a:t>
            </a:r>
          </a:p>
          <a:p>
            <a:pPr marL="0" lvl="0" indent="0" algn="l" rtl="0">
              <a:lnSpc>
                <a:spcPct val="100000"/>
              </a:lnSpc>
              <a:spcBef>
                <a:spcPts val="0"/>
              </a:spcBef>
              <a:spcAft>
                <a:spcPts val="0"/>
              </a:spcAft>
              <a:buSzPts val="1100"/>
              <a:buNone/>
            </a:pPr>
            <a:r>
              <a:rPr lang="en-GB"/>
              <a:t>They extended the concept to word-level and sequence-level</a:t>
            </a:r>
          </a:p>
          <a:p>
            <a:pPr marL="0" lvl="0" indent="0" algn="l" rtl="0">
              <a:lnSpc>
                <a:spcPct val="100000"/>
              </a:lnSpc>
              <a:spcBef>
                <a:spcPts val="0"/>
              </a:spcBef>
              <a:spcAft>
                <a:spcPts val="0"/>
              </a:spcAft>
              <a:buSzPts val="1100"/>
              <a:buNone/>
            </a:pPr>
            <a:r>
              <a:rPr lang="en-GB"/>
              <a:t>In word-level knowledge distillation (left) cross-entropy is minimized between the student/teacher distributions (yellow) for each word in the actual target sequence (ECD), as well as between the student distribution and the degenerate data distribution, which has all of its probability mass on one word (black). </a:t>
            </a:r>
          </a:p>
          <a:p>
            <a:pPr marL="0" lvl="0" indent="0" algn="l" rtl="0">
              <a:lnSpc>
                <a:spcPct val="100000"/>
              </a:lnSpc>
              <a:spcBef>
                <a:spcPts val="0"/>
              </a:spcBef>
              <a:spcAft>
                <a:spcPts val="0"/>
              </a:spcAft>
              <a:buSzPts val="1100"/>
              <a:buNone/>
            </a:pPr>
            <a:r>
              <a:rPr lang="en-GB"/>
              <a:t>In sequence-level knowledge distillation (right) the student network is trained on the output from beam search of the teacher network that had the highest score (ACF).</a:t>
            </a:r>
            <a:endParaRPr/>
          </a:p>
        </p:txBody>
      </p:sp>
      <p:sp>
        <p:nvSpPr>
          <p:cNvPr id="314" name="Google Shape;314;g272ea0aa71f_1_186:notes">
            <a:extLst>
              <a:ext uri="{FF2B5EF4-FFF2-40B4-BE49-F238E27FC236}">
                <a16:creationId xmlns:a16="http://schemas.microsoft.com/office/drawing/2014/main" id="{AD0482A2-6DFC-AF8E-EB38-05433653403B}"/>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4</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4134340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a:extLst>
            <a:ext uri="{FF2B5EF4-FFF2-40B4-BE49-F238E27FC236}">
              <a16:creationId xmlns:a16="http://schemas.microsoft.com/office/drawing/2014/main" id="{2BFC7228-C648-3BA8-33A7-A6B3AAF3CC8F}"/>
            </a:ext>
          </a:extLst>
        </p:cNvPr>
        <p:cNvGrpSpPr/>
        <p:nvPr/>
      </p:nvGrpSpPr>
      <p:grpSpPr>
        <a:xfrm>
          <a:off x="0" y="0"/>
          <a:ext cx="0" cy="0"/>
          <a:chOff x="0" y="0"/>
          <a:chExt cx="0" cy="0"/>
        </a:xfrm>
      </p:grpSpPr>
      <p:sp>
        <p:nvSpPr>
          <p:cNvPr id="312" name="Google Shape;312;g272ea0aa71f_1_186:notes">
            <a:extLst>
              <a:ext uri="{FF2B5EF4-FFF2-40B4-BE49-F238E27FC236}">
                <a16:creationId xmlns:a16="http://schemas.microsoft.com/office/drawing/2014/main" id="{CF6257C7-A647-41C7-D662-ADB87E9DD6C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g272ea0aa71f_1_186:notes">
            <a:extLst>
              <a:ext uri="{FF2B5EF4-FFF2-40B4-BE49-F238E27FC236}">
                <a16:creationId xmlns:a16="http://schemas.microsoft.com/office/drawing/2014/main" id="{C935FA7C-9D7D-E2F4-ED3D-85ED5A8D71CB}"/>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IN"/>
              <a:t>Gu et al show that Forward KL divergence is not well suited for generative models and replace it with reverse-KL divergence objective</a:t>
            </a:r>
          </a:p>
          <a:p>
            <a:pPr marL="0" lvl="0" indent="0" algn="l" rtl="0">
              <a:lnSpc>
                <a:spcPct val="100000"/>
              </a:lnSpc>
              <a:spcBef>
                <a:spcPts val="0"/>
              </a:spcBef>
              <a:spcAft>
                <a:spcPts val="0"/>
              </a:spcAft>
              <a:buSzPts val="1100"/>
              <a:buNone/>
            </a:pPr>
            <a:r>
              <a:rPr lang="en-IN"/>
              <a:t>This prevents the student model from overestimating the low probability regions of the teacher distribution</a:t>
            </a:r>
            <a:endParaRPr/>
          </a:p>
        </p:txBody>
      </p:sp>
      <p:sp>
        <p:nvSpPr>
          <p:cNvPr id="314" name="Google Shape;314;g272ea0aa71f_1_186:notes">
            <a:extLst>
              <a:ext uri="{FF2B5EF4-FFF2-40B4-BE49-F238E27FC236}">
                <a16:creationId xmlns:a16="http://schemas.microsoft.com/office/drawing/2014/main" id="{CD770D74-5FF8-6138-EE14-B652D5CAA2D8}"/>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5</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4046067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a:extLst>
            <a:ext uri="{FF2B5EF4-FFF2-40B4-BE49-F238E27FC236}">
              <a16:creationId xmlns:a16="http://schemas.microsoft.com/office/drawing/2014/main" id="{5E7C4AF8-1E34-4A2F-A304-F95C4C6E8545}"/>
            </a:ext>
          </a:extLst>
        </p:cNvPr>
        <p:cNvGrpSpPr/>
        <p:nvPr/>
      </p:nvGrpSpPr>
      <p:grpSpPr>
        <a:xfrm>
          <a:off x="0" y="0"/>
          <a:ext cx="0" cy="0"/>
          <a:chOff x="0" y="0"/>
          <a:chExt cx="0" cy="0"/>
        </a:xfrm>
      </p:grpSpPr>
      <p:sp>
        <p:nvSpPr>
          <p:cNvPr id="312" name="Google Shape;312;g272ea0aa71f_1_186:notes">
            <a:extLst>
              <a:ext uri="{FF2B5EF4-FFF2-40B4-BE49-F238E27FC236}">
                <a16:creationId xmlns:a16="http://schemas.microsoft.com/office/drawing/2014/main" id="{9F8AFE46-72F4-147A-454F-08867549D10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g272ea0aa71f_1_186:notes">
            <a:extLst>
              <a:ext uri="{FF2B5EF4-FFF2-40B4-BE49-F238E27FC236}">
                <a16:creationId xmlns:a16="http://schemas.microsoft.com/office/drawing/2014/main" id="{3E34F606-5C85-8932-B509-4A678F2AFA4B}"/>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IN"/>
              <a:t>Agarwal et al, show that there is a distribution mismatch between the output sequences seen during training time and those generated by the student models during inference time</a:t>
            </a:r>
          </a:p>
          <a:p>
            <a:pPr marL="0" lvl="0" indent="0" algn="l" rtl="0">
              <a:lnSpc>
                <a:spcPct val="100000"/>
              </a:lnSpc>
              <a:spcBef>
                <a:spcPts val="0"/>
              </a:spcBef>
              <a:spcAft>
                <a:spcPts val="0"/>
              </a:spcAft>
              <a:buSzPts val="1100"/>
              <a:buNone/>
            </a:pPr>
            <a:r>
              <a:rPr lang="en-IN"/>
              <a:t>Instead of just relying on fixed output sequences for training, GKD trains the student on self-generated output sequences.</a:t>
            </a:r>
            <a:endParaRPr/>
          </a:p>
        </p:txBody>
      </p:sp>
      <p:sp>
        <p:nvSpPr>
          <p:cNvPr id="314" name="Google Shape;314;g272ea0aa71f_1_186:notes">
            <a:extLst>
              <a:ext uri="{FF2B5EF4-FFF2-40B4-BE49-F238E27FC236}">
                <a16:creationId xmlns:a16="http://schemas.microsoft.com/office/drawing/2014/main" id="{51E143FC-C286-7172-5080-E22379D08076}"/>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6</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3773838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a:extLst>
            <a:ext uri="{FF2B5EF4-FFF2-40B4-BE49-F238E27FC236}">
              <a16:creationId xmlns:a16="http://schemas.microsoft.com/office/drawing/2014/main" id="{B43EC338-9134-B156-6AEA-E45E4E6BBCCD}"/>
            </a:ext>
          </a:extLst>
        </p:cNvPr>
        <p:cNvGrpSpPr/>
        <p:nvPr/>
      </p:nvGrpSpPr>
      <p:grpSpPr>
        <a:xfrm>
          <a:off x="0" y="0"/>
          <a:ext cx="0" cy="0"/>
          <a:chOff x="0" y="0"/>
          <a:chExt cx="0" cy="0"/>
        </a:xfrm>
      </p:grpSpPr>
      <p:sp>
        <p:nvSpPr>
          <p:cNvPr id="312" name="Google Shape;312;g272ea0aa71f_1_186:notes">
            <a:extLst>
              <a:ext uri="{FF2B5EF4-FFF2-40B4-BE49-F238E27FC236}">
                <a16:creationId xmlns:a16="http://schemas.microsoft.com/office/drawing/2014/main" id="{9BFA39B1-3F30-D6BB-B3C2-1852AB082FE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g272ea0aa71f_1_186:notes">
            <a:extLst>
              <a:ext uri="{FF2B5EF4-FFF2-40B4-BE49-F238E27FC236}">
                <a16:creationId xmlns:a16="http://schemas.microsoft.com/office/drawing/2014/main" id="{4038FF60-8754-40DD-48D1-25CEEE6FF71E}"/>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defTabSz="1219170">
              <a:buClr>
                <a:srgbClr val="000000"/>
              </a:buClr>
            </a:pPr>
            <a:r>
              <a:rPr lang="en-GB" sz="1200" kern="0">
                <a:solidFill>
                  <a:schemeClr val="tx1"/>
                </a:solidFill>
                <a:sym typeface="Arial"/>
              </a:rPr>
              <a:t>Despite the recent traction of KD research, </a:t>
            </a:r>
            <a:r>
              <a:rPr lang="en-GB" kern="0">
                <a:solidFill>
                  <a:schemeClr val="tx1"/>
                </a:solidFill>
                <a:sym typeface="Arial"/>
              </a:rPr>
              <a:t>its effectiveness for smaller language models (LMs) and the mechanisms driving knowledge transfer remain underexplored.</a:t>
            </a:r>
          </a:p>
          <a:p>
            <a:pPr defTabSz="1219170">
              <a:buClr>
                <a:srgbClr val="000000"/>
              </a:buClr>
            </a:pPr>
            <a:r>
              <a:rPr lang="en-GB" kern="0">
                <a:solidFill>
                  <a:schemeClr val="tx1"/>
                </a:solidFill>
                <a:sym typeface="Arial"/>
              </a:rPr>
              <a:t>Most existing studies overlook explainability of KD</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GB" kern="0">
                <a:solidFill>
                  <a:schemeClr val="tx1"/>
                </a:solidFill>
                <a:sym typeface="Arial"/>
              </a:rPr>
              <a:t>We present the first large-scale empirical and statistical analysis of KD across models ranging from 0.5B to 14B</a:t>
            </a:r>
            <a:endParaRPr lang="en-GB" sz="1200" kern="0">
              <a:solidFill>
                <a:schemeClr val="tx1"/>
              </a:solidFill>
              <a:sym typeface="Arial"/>
            </a:endParaRPr>
          </a:p>
          <a:p>
            <a:pPr defTabSz="1219170">
              <a:buClr>
                <a:srgbClr val="000000"/>
              </a:buClr>
            </a:pPr>
            <a:r>
              <a:rPr lang="en-GB" sz="1200" kern="0">
                <a:solidFill>
                  <a:schemeClr val="tx1"/>
                </a:solidFill>
                <a:sym typeface="Arial"/>
              </a:rPr>
              <a:t>We study a total of 21 teacher-student pairs from Qwen2.5 and Llama-3 model s</a:t>
            </a:r>
            <a:r>
              <a:rPr lang="en-IN" sz="1200" kern="0">
                <a:solidFill>
                  <a:schemeClr val="tx1"/>
                </a:solidFill>
                <a:sym typeface="Arial"/>
              </a:rPr>
              <a:t>families</a:t>
            </a:r>
          </a:p>
          <a:p>
            <a:pPr defTabSz="1219170">
              <a:buClr>
                <a:srgbClr val="000000"/>
              </a:buClr>
            </a:pPr>
            <a:r>
              <a:rPr lang="en-IN" sz="1200" kern="0">
                <a:solidFill>
                  <a:schemeClr val="tx1"/>
                </a:solidFill>
                <a:latin typeface="Arial"/>
                <a:sym typeface="Arial"/>
              </a:rPr>
              <a:t>We consider the three popular KD methods that we just saw – Sequence–Knowledge Distillation, Rev-KD and GKD</a:t>
            </a:r>
            <a:endParaRPr lang="en-US" sz="1200" kern="0">
              <a:solidFill>
                <a:schemeClr val="tx1"/>
              </a:solidFill>
              <a:latin typeface="Arial"/>
              <a:sym typeface="Arial"/>
            </a:endParaRPr>
          </a:p>
          <a:p>
            <a:pPr marL="0" lvl="0" indent="0" algn="l" rtl="0">
              <a:lnSpc>
                <a:spcPct val="100000"/>
              </a:lnSpc>
              <a:spcBef>
                <a:spcPts val="0"/>
              </a:spcBef>
              <a:spcAft>
                <a:spcPts val="0"/>
              </a:spcAft>
              <a:buSzPts val="1100"/>
              <a:buNone/>
            </a:pPr>
            <a:r>
              <a:rPr lang="en-IN"/>
              <a:t>We verify on reasoning benchmarks and instruction following including a total of 19 diverse tasks</a:t>
            </a:r>
            <a:endParaRPr/>
          </a:p>
        </p:txBody>
      </p:sp>
      <p:sp>
        <p:nvSpPr>
          <p:cNvPr id="314" name="Google Shape;314;g272ea0aa71f_1_186:notes">
            <a:extLst>
              <a:ext uri="{FF2B5EF4-FFF2-40B4-BE49-F238E27FC236}">
                <a16:creationId xmlns:a16="http://schemas.microsoft.com/office/drawing/2014/main" id="{794F56E2-1A32-CF16-1410-E5E6B04DFD4B}"/>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7</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69022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a:extLst>
            <a:ext uri="{FF2B5EF4-FFF2-40B4-BE49-F238E27FC236}">
              <a16:creationId xmlns:a16="http://schemas.microsoft.com/office/drawing/2014/main" id="{B3D772B0-1E75-F03E-445E-BFE71157CE3E}"/>
            </a:ext>
          </a:extLst>
        </p:cNvPr>
        <p:cNvGrpSpPr/>
        <p:nvPr/>
      </p:nvGrpSpPr>
      <p:grpSpPr>
        <a:xfrm>
          <a:off x="0" y="0"/>
          <a:ext cx="0" cy="0"/>
          <a:chOff x="0" y="0"/>
          <a:chExt cx="0" cy="0"/>
        </a:xfrm>
      </p:grpSpPr>
      <p:sp>
        <p:nvSpPr>
          <p:cNvPr id="312" name="Google Shape;312;g272ea0aa71f_1_186:notes">
            <a:extLst>
              <a:ext uri="{FF2B5EF4-FFF2-40B4-BE49-F238E27FC236}">
                <a16:creationId xmlns:a16="http://schemas.microsoft.com/office/drawing/2014/main" id="{3C82AAC7-B647-AD7C-9A5D-9812D9853D2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g272ea0aa71f_1_186:notes">
            <a:extLst>
              <a:ext uri="{FF2B5EF4-FFF2-40B4-BE49-F238E27FC236}">
                <a16:creationId xmlns:a16="http://schemas.microsoft.com/office/drawing/2014/main" id="{0B8E23F5-4BF3-9D75-8CDA-4CE24F73F060}"/>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IN"/>
              <a:t>We first test to see whether Knowledge Distillation is effective or not</a:t>
            </a:r>
          </a:p>
          <a:p>
            <a:pPr marL="0" lvl="0" indent="0" algn="l" rtl="0">
              <a:lnSpc>
                <a:spcPct val="100000"/>
              </a:lnSpc>
              <a:spcBef>
                <a:spcPts val="0"/>
              </a:spcBef>
              <a:spcAft>
                <a:spcPts val="0"/>
              </a:spcAft>
              <a:buSzPts val="1100"/>
              <a:buNone/>
            </a:pPr>
            <a:r>
              <a:rPr lang="en-GB"/>
              <a:t>We see that KD consistently outperforms SFT in all three benchmarks and also significantly improves model generalization</a:t>
            </a:r>
          </a:p>
          <a:p>
            <a:pPr marL="0" lvl="0" indent="0" algn="l" rtl="0">
              <a:lnSpc>
                <a:spcPct val="100000"/>
              </a:lnSpc>
              <a:spcBef>
                <a:spcPts val="0"/>
              </a:spcBef>
              <a:spcAft>
                <a:spcPts val="0"/>
              </a:spcAft>
              <a:buSzPts val="1100"/>
              <a:buNone/>
            </a:pPr>
            <a:r>
              <a:rPr lang="en-GB"/>
              <a:t>Performance of the small 0.5B models improves by up to 10% with peak task gains reaching 22% post distillation</a:t>
            </a:r>
          </a:p>
          <a:p>
            <a:pPr marL="0" lvl="0" indent="0" algn="l" rtl="0">
              <a:lnSpc>
                <a:spcPct val="100000"/>
              </a:lnSpc>
              <a:spcBef>
                <a:spcPts val="0"/>
              </a:spcBef>
              <a:spcAft>
                <a:spcPts val="0"/>
              </a:spcAft>
              <a:buSzPts val="1100"/>
              <a:buNone/>
            </a:pPr>
            <a:r>
              <a:rPr lang="en-GB"/>
              <a:t>But surprisingly in case of math and commonsense reasoning tasks, a one-way ANOVA test reveals no significant difference among KD methods – suggesting that all KD methods perform similarly on these two benchmarks</a:t>
            </a:r>
          </a:p>
          <a:p>
            <a:pPr marL="0" lvl="0" indent="0" algn="l" rtl="0">
              <a:lnSpc>
                <a:spcPct val="100000"/>
              </a:lnSpc>
              <a:spcBef>
                <a:spcPts val="0"/>
              </a:spcBef>
              <a:spcAft>
                <a:spcPts val="0"/>
              </a:spcAft>
              <a:buSzPts val="1100"/>
              <a:buNone/>
            </a:pPr>
            <a:endParaRPr/>
          </a:p>
        </p:txBody>
      </p:sp>
      <p:sp>
        <p:nvSpPr>
          <p:cNvPr id="314" name="Google Shape;314;g272ea0aa71f_1_186:notes">
            <a:extLst>
              <a:ext uri="{FF2B5EF4-FFF2-40B4-BE49-F238E27FC236}">
                <a16:creationId xmlns:a16="http://schemas.microsoft.com/office/drawing/2014/main" id="{D185D7A0-1B1E-E909-3041-BF78C7254A78}"/>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8</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948068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a:extLst>
            <a:ext uri="{FF2B5EF4-FFF2-40B4-BE49-F238E27FC236}">
              <a16:creationId xmlns:a16="http://schemas.microsoft.com/office/drawing/2014/main" id="{F513ED9A-37C0-3229-57BA-2B2C20834DFA}"/>
            </a:ext>
          </a:extLst>
        </p:cNvPr>
        <p:cNvGrpSpPr/>
        <p:nvPr/>
      </p:nvGrpSpPr>
      <p:grpSpPr>
        <a:xfrm>
          <a:off x="0" y="0"/>
          <a:ext cx="0" cy="0"/>
          <a:chOff x="0" y="0"/>
          <a:chExt cx="0" cy="0"/>
        </a:xfrm>
      </p:grpSpPr>
      <p:sp>
        <p:nvSpPr>
          <p:cNvPr id="312" name="Google Shape;312;g272ea0aa71f_1_186:notes">
            <a:extLst>
              <a:ext uri="{FF2B5EF4-FFF2-40B4-BE49-F238E27FC236}">
                <a16:creationId xmlns:a16="http://schemas.microsoft.com/office/drawing/2014/main" id="{73E430EF-5511-C599-0F86-CA4F230494D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g272ea0aa71f_1_186:notes">
            <a:extLst>
              <a:ext uri="{FF2B5EF4-FFF2-40B4-BE49-F238E27FC236}">
                <a16:creationId xmlns:a16="http://schemas.microsoft.com/office/drawing/2014/main" id="{38215EAD-DB29-91EC-D7BB-B8B4F5975256}"/>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GB"/>
              <a:t>In most of the tasks, there is a weak correlation between student improvement and teacher performance</a:t>
            </a:r>
          </a:p>
          <a:p>
            <a:pPr marL="0" lvl="0" indent="0" algn="l" rtl="0">
              <a:lnSpc>
                <a:spcPct val="100000"/>
              </a:lnSpc>
              <a:spcBef>
                <a:spcPts val="0"/>
              </a:spcBef>
              <a:spcAft>
                <a:spcPts val="0"/>
              </a:spcAft>
              <a:buSzPts val="1100"/>
              <a:buNone/>
            </a:pPr>
            <a:r>
              <a:rPr lang="en-GB"/>
              <a:t>This shows that teacher quality alone does not guarantee better student performance</a:t>
            </a:r>
          </a:p>
          <a:p>
            <a:pPr marL="0" lvl="0" indent="0" algn="l" rtl="0">
              <a:lnSpc>
                <a:spcPct val="100000"/>
              </a:lnSpc>
              <a:spcBef>
                <a:spcPts val="0"/>
              </a:spcBef>
              <a:spcAft>
                <a:spcPts val="0"/>
              </a:spcAft>
              <a:buSzPts val="1100"/>
              <a:buNone/>
            </a:pPr>
            <a:r>
              <a:rPr lang="en-GB"/>
              <a:t>But very importantly, if the teacher is not fine-tuned on the task, the student performance drops by up to 40%</a:t>
            </a:r>
          </a:p>
          <a:p>
            <a:pPr marL="0" lvl="0" indent="0" algn="l" rtl="0">
              <a:lnSpc>
                <a:spcPct val="100000"/>
              </a:lnSpc>
              <a:spcBef>
                <a:spcPts val="0"/>
              </a:spcBef>
              <a:spcAft>
                <a:spcPts val="0"/>
              </a:spcAft>
              <a:buSzPts val="1100"/>
              <a:buNone/>
            </a:pPr>
            <a:r>
              <a:rPr lang="en-GB"/>
              <a:t>This highlights that domain knowledge is more important than general performance of the teacher model</a:t>
            </a:r>
          </a:p>
          <a:p>
            <a:pPr marL="0" lvl="0" indent="0" algn="l" rtl="0">
              <a:lnSpc>
                <a:spcPct val="100000"/>
              </a:lnSpc>
              <a:spcBef>
                <a:spcPts val="0"/>
              </a:spcBef>
              <a:spcAft>
                <a:spcPts val="0"/>
              </a:spcAft>
              <a:buSzPts val="1100"/>
              <a:buNone/>
            </a:pPr>
            <a:endParaRPr/>
          </a:p>
        </p:txBody>
      </p:sp>
      <p:sp>
        <p:nvSpPr>
          <p:cNvPr id="314" name="Google Shape;314;g272ea0aa71f_1_186:notes">
            <a:extLst>
              <a:ext uri="{FF2B5EF4-FFF2-40B4-BE49-F238E27FC236}">
                <a16:creationId xmlns:a16="http://schemas.microsoft.com/office/drawing/2014/main" id="{599EFCD5-4D16-07D6-364E-1746C26C7C96}"/>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9</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744724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6"/>
        <p:cNvGrpSpPr/>
        <p:nvPr/>
      </p:nvGrpSpPr>
      <p:grpSpPr>
        <a:xfrm>
          <a:off x="0" y="0"/>
          <a:ext cx="0" cy="0"/>
          <a:chOff x="0" y="0"/>
          <a:chExt cx="0" cy="0"/>
        </a:xfrm>
      </p:grpSpPr>
      <p:sp>
        <p:nvSpPr>
          <p:cNvPr id="57" name="Google Shape;57;p15"/>
          <p:cNvSpPr/>
          <p:nvPr/>
        </p:nvSpPr>
        <p:spPr>
          <a:xfrm>
            <a:off x="0" y="0"/>
            <a:ext cx="12192000" cy="1332800"/>
          </a:xfrm>
          <a:prstGeom prst="rect">
            <a:avLst/>
          </a:prstGeom>
          <a:solidFill>
            <a:srgbClr val="D24726"/>
          </a:soli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a:solidFill>
                <a:schemeClr val="lt1"/>
              </a:solidFill>
              <a:latin typeface="Arial"/>
              <a:ea typeface="Arial"/>
              <a:cs typeface="Arial"/>
              <a:sym typeface="Arial"/>
            </a:endParaRPr>
          </a:p>
        </p:txBody>
      </p:sp>
      <p:sp>
        <p:nvSpPr>
          <p:cNvPr id="58" name="Google Shape;58;p15"/>
          <p:cNvSpPr txBox="1">
            <a:spLocks noGrp="1"/>
          </p:cNvSpPr>
          <p:nvPr>
            <p:ph type="title"/>
          </p:nvPr>
        </p:nvSpPr>
        <p:spPr>
          <a:xfrm>
            <a:off x="604433" y="0"/>
            <a:ext cx="10749200" cy="1208800"/>
          </a:xfrm>
          <a:prstGeom prst="rect">
            <a:avLst/>
          </a:prstGeom>
          <a:noFill/>
          <a:ln>
            <a:noFill/>
          </a:ln>
        </p:spPr>
        <p:txBody>
          <a:bodyPr spcFirstLastPara="1" wrap="square" lIns="68575" tIns="34275" rIns="68575" bIns="34275" anchor="b" anchorCtr="0">
            <a:normAutofit/>
          </a:bodyPr>
          <a:lstStyle>
            <a:lvl1pPr lvl="0" algn="l">
              <a:lnSpc>
                <a:spcPct val="100000"/>
              </a:lnSpc>
              <a:spcBef>
                <a:spcPts val="0"/>
              </a:spcBef>
              <a:spcAft>
                <a:spcPts val="0"/>
              </a:spcAft>
              <a:buClr>
                <a:schemeClr val="lt1"/>
              </a:buClr>
              <a:buSzPts val="2700"/>
              <a:buFont typeface="Arial"/>
              <a:buNone/>
              <a:defRPr sz="3600">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9" name="Google Shape;59;p15"/>
          <p:cNvSpPr txBox="1">
            <a:spLocks noGrp="1"/>
          </p:cNvSpPr>
          <p:nvPr>
            <p:ph type="body" idx="1"/>
          </p:nvPr>
        </p:nvSpPr>
        <p:spPr>
          <a:xfrm>
            <a:off x="838201" y="1825625"/>
            <a:ext cx="4167600" cy="4351200"/>
          </a:xfrm>
          <a:prstGeom prst="rect">
            <a:avLst/>
          </a:prstGeom>
          <a:noFill/>
          <a:ln>
            <a:noFill/>
          </a:ln>
        </p:spPr>
        <p:txBody>
          <a:bodyPr spcFirstLastPara="1" wrap="square" lIns="0" tIns="0" rIns="0" bIns="0" anchor="t" anchorCtr="0">
            <a:normAutofit/>
          </a:bodyPr>
          <a:lstStyle>
            <a:lvl1pPr marL="609585" lvl="0" indent="-304792" algn="l">
              <a:lnSpc>
                <a:spcPct val="130000"/>
              </a:lnSpc>
              <a:spcBef>
                <a:spcPts val="533"/>
              </a:spcBef>
              <a:spcAft>
                <a:spcPts val="0"/>
              </a:spcAft>
              <a:buClr>
                <a:srgbClr val="595959"/>
              </a:buClr>
              <a:buSzPts val="1200"/>
              <a:buNone/>
              <a:defRPr sz="1600">
                <a:solidFill>
                  <a:srgbClr val="595959"/>
                </a:solidFill>
              </a:defRPr>
            </a:lvl1pPr>
            <a:lvl2pPr marL="1219170" lvl="1" indent="-397923" algn="l">
              <a:lnSpc>
                <a:spcPct val="130000"/>
              </a:lnSpc>
              <a:spcBef>
                <a:spcPts val="1067"/>
              </a:spcBef>
              <a:spcAft>
                <a:spcPts val="0"/>
              </a:spcAft>
              <a:buClr>
                <a:srgbClr val="595959"/>
              </a:buClr>
              <a:buSzPts val="1100"/>
              <a:buChar char="○"/>
              <a:defRPr sz="1467">
                <a:solidFill>
                  <a:srgbClr val="595959"/>
                </a:solidFill>
              </a:defRPr>
            </a:lvl2pPr>
            <a:lvl3pPr marL="1828754" lvl="2" indent="-380990" algn="l">
              <a:lnSpc>
                <a:spcPct val="130000"/>
              </a:lnSpc>
              <a:spcBef>
                <a:spcPts val="1067"/>
              </a:spcBef>
              <a:spcAft>
                <a:spcPts val="0"/>
              </a:spcAft>
              <a:buClr>
                <a:srgbClr val="595959"/>
              </a:buClr>
              <a:buSzPts val="900"/>
              <a:buChar char="■"/>
              <a:defRPr sz="1200">
                <a:solidFill>
                  <a:srgbClr val="595959"/>
                </a:solidFill>
              </a:defRPr>
            </a:lvl3pPr>
            <a:lvl4pPr marL="2438339" lvl="3" indent="-372524" algn="l">
              <a:lnSpc>
                <a:spcPct val="130000"/>
              </a:lnSpc>
              <a:spcBef>
                <a:spcPts val="1067"/>
              </a:spcBef>
              <a:spcAft>
                <a:spcPts val="0"/>
              </a:spcAft>
              <a:buClr>
                <a:srgbClr val="595959"/>
              </a:buClr>
              <a:buSzPts val="800"/>
              <a:buChar char="●"/>
              <a:defRPr sz="1067">
                <a:solidFill>
                  <a:srgbClr val="595959"/>
                </a:solidFill>
              </a:defRPr>
            </a:lvl4pPr>
            <a:lvl5pPr marL="3047924" lvl="4" indent="-372524" algn="l">
              <a:lnSpc>
                <a:spcPct val="130000"/>
              </a:lnSpc>
              <a:spcBef>
                <a:spcPts val="1067"/>
              </a:spcBef>
              <a:spcAft>
                <a:spcPts val="0"/>
              </a:spcAft>
              <a:buClr>
                <a:srgbClr val="595959"/>
              </a:buClr>
              <a:buSzPts val="800"/>
              <a:buChar char="○"/>
              <a:defRPr sz="1067">
                <a:solidFill>
                  <a:srgbClr val="595959"/>
                </a:solidFill>
              </a:defRPr>
            </a:lvl5pPr>
            <a:lvl6pPr marL="3657509" lvl="5" indent="-423323" algn="l">
              <a:lnSpc>
                <a:spcPct val="90000"/>
              </a:lnSpc>
              <a:spcBef>
                <a:spcPts val="1067"/>
              </a:spcBef>
              <a:spcAft>
                <a:spcPts val="0"/>
              </a:spcAft>
              <a:buClr>
                <a:schemeClr val="dk1"/>
              </a:buClr>
              <a:buSzPts val="1400"/>
              <a:buChar char="■"/>
              <a:defRPr/>
            </a:lvl6pPr>
            <a:lvl7pPr marL="4267093" lvl="6" indent="-423323" algn="l">
              <a:lnSpc>
                <a:spcPct val="90000"/>
              </a:lnSpc>
              <a:spcBef>
                <a:spcPts val="1600"/>
              </a:spcBef>
              <a:spcAft>
                <a:spcPts val="0"/>
              </a:spcAft>
              <a:buClr>
                <a:schemeClr val="dk1"/>
              </a:buClr>
              <a:buSzPts val="1400"/>
              <a:buChar char="●"/>
              <a:defRPr/>
            </a:lvl7pPr>
            <a:lvl8pPr marL="4876678" lvl="7" indent="-423323" algn="l">
              <a:lnSpc>
                <a:spcPct val="90000"/>
              </a:lnSpc>
              <a:spcBef>
                <a:spcPts val="1600"/>
              </a:spcBef>
              <a:spcAft>
                <a:spcPts val="0"/>
              </a:spcAft>
              <a:buClr>
                <a:schemeClr val="dk1"/>
              </a:buClr>
              <a:buSzPts val="1400"/>
              <a:buChar char="○"/>
              <a:defRPr/>
            </a:lvl8pPr>
            <a:lvl9pPr marL="5486263" lvl="8" indent="-423323" algn="l">
              <a:lnSpc>
                <a:spcPct val="90000"/>
              </a:lnSpc>
              <a:spcBef>
                <a:spcPts val="1600"/>
              </a:spcBef>
              <a:spcAft>
                <a:spcPts val="1600"/>
              </a:spcAft>
              <a:buClr>
                <a:schemeClr val="dk1"/>
              </a:buClr>
              <a:buSzPts val="1400"/>
              <a:buChar char="■"/>
              <a:defRPr/>
            </a:lvl9pPr>
          </a:lstStyle>
          <a:p>
            <a:endParaRPr/>
          </a:p>
        </p:txBody>
      </p:sp>
      <p:sp>
        <p:nvSpPr>
          <p:cNvPr id="60" name="Google Shape;60;p15"/>
          <p:cNvSpPr txBox="1">
            <a:spLocks noGrp="1"/>
          </p:cNvSpPr>
          <p:nvPr>
            <p:ph type="dt" idx="10"/>
          </p:nvPr>
        </p:nvSpPr>
        <p:spPr>
          <a:xfrm>
            <a:off x="838200" y="6356352"/>
            <a:ext cx="3276800" cy="3652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400"/>
              <a:buFont typeface="Arial"/>
              <a:buNone/>
              <a:defRPr sz="1867" b="0" i="0" u="none" strike="noStrike" cap="none">
                <a:solidFill>
                  <a:srgbClr val="595959"/>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endParaRPr/>
          </a:p>
        </p:txBody>
      </p:sp>
      <p:sp>
        <p:nvSpPr>
          <p:cNvPr id="61" name="Google Shape;61;p15"/>
          <p:cNvSpPr txBox="1">
            <a:spLocks noGrp="1"/>
          </p:cNvSpPr>
          <p:nvPr>
            <p:ph type="ftr" idx="11"/>
          </p:nvPr>
        </p:nvSpPr>
        <p:spPr>
          <a:xfrm>
            <a:off x="4648200" y="6356352"/>
            <a:ext cx="2895600" cy="3652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400"/>
              <a:buFont typeface="Arial"/>
              <a:buNone/>
              <a:defRPr sz="1867" b="0" i="0" u="none" strike="noStrike" cap="none">
                <a:solidFill>
                  <a:srgbClr val="595959"/>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endParaRPr/>
          </a:p>
        </p:txBody>
      </p:sp>
      <p:sp>
        <p:nvSpPr>
          <p:cNvPr id="62" name="Google Shape;62;p15"/>
          <p:cNvSpPr txBox="1">
            <a:spLocks noGrp="1"/>
          </p:cNvSpPr>
          <p:nvPr>
            <p:ph type="sldNum" idx="12"/>
          </p:nvPr>
        </p:nvSpPr>
        <p:spPr>
          <a:xfrm>
            <a:off x="8077200" y="6356352"/>
            <a:ext cx="3276800" cy="365200"/>
          </a:xfrm>
          <a:prstGeom prst="rect">
            <a:avLst/>
          </a:prstGeom>
          <a:noFill/>
          <a:ln>
            <a:noFill/>
          </a:ln>
        </p:spPr>
        <p:txBody>
          <a:bodyPr spcFirstLastPara="1" wrap="square" lIns="68575" tIns="34275" rIns="68575" bIns="34275" anchor="ctr" anchorCtr="0">
            <a:norm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595959"/>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179380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98"/>
        <p:cNvGrpSpPr/>
        <p:nvPr/>
      </p:nvGrpSpPr>
      <p:grpSpPr>
        <a:xfrm>
          <a:off x="0" y="0"/>
          <a:ext cx="0" cy="0"/>
          <a:chOff x="0" y="0"/>
          <a:chExt cx="0" cy="0"/>
        </a:xfrm>
      </p:grpSpPr>
      <p:sp>
        <p:nvSpPr>
          <p:cNvPr id="99" name="Google Shape;99;p25"/>
          <p:cNvSpPr txBox="1">
            <a:spLocks noGrp="1"/>
          </p:cNvSpPr>
          <p:nvPr>
            <p:ph type="title" hasCustomPrompt="1"/>
          </p:nvPr>
        </p:nvSpPr>
        <p:spPr>
          <a:xfrm>
            <a:off x="415600" y="1474833"/>
            <a:ext cx="11360800" cy="26180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6000"/>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a:r>
              <a:t>xx%</a:t>
            </a:r>
          </a:p>
        </p:txBody>
      </p:sp>
      <p:sp>
        <p:nvSpPr>
          <p:cNvPr id="100" name="Google Shape;100;p25"/>
          <p:cNvSpPr txBox="1">
            <a:spLocks noGrp="1"/>
          </p:cNvSpPr>
          <p:nvPr>
            <p:ph type="body" idx="1"/>
          </p:nvPr>
        </p:nvSpPr>
        <p:spPr>
          <a:xfrm>
            <a:off x="415600" y="4202967"/>
            <a:ext cx="11360800" cy="1734400"/>
          </a:xfrm>
          <a:prstGeom prst="rect">
            <a:avLst/>
          </a:prstGeom>
          <a:noFill/>
          <a:ln>
            <a:noFill/>
          </a:ln>
        </p:spPr>
        <p:txBody>
          <a:bodyPr spcFirstLastPara="1" wrap="square" lIns="91425" tIns="91425" rIns="91425" bIns="91425" anchor="t" anchorCtr="0">
            <a:normAutofit/>
          </a:bodyPr>
          <a:lstStyle>
            <a:lvl1pPr marL="609585" lvl="0" indent="-457189" algn="ctr">
              <a:lnSpc>
                <a:spcPct val="115000"/>
              </a:lnSpc>
              <a:spcBef>
                <a:spcPts val="0"/>
              </a:spcBef>
              <a:spcAft>
                <a:spcPts val="0"/>
              </a:spcAft>
              <a:buSzPts val="1800"/>
              <a:buChar char="●"/>
              <a:defRPr/>
            </a:lvl1pPr>
            <a:lvl2pPr marL="1219170" lvl="1" indent="-423323" algn="ctr">
              <a:lnSpc>
                <a:spcPct val="115000"/>
              </a:lnSpc>
              <a:spcBef>
                <a:spcPts val="0"/>
              </a:spcBef>
              <a:spcAft>
                <a:spcPts val="0"/>
              </a:spcAft>
              <a:buSzPts val="1400"/>
              <a:buChar char="○"/>
              <a:defRPr/>
            </a:lvl2pPr>
            <a:lvl3pPr marL="1828754" lvl="2" indent="-423323" algn="ctr">
              <a:lnSpc>
                <a:spcPct val="115000"/>
              </a:lnSpc>
              <a:spcBef>
                <a:spcPts val="0"/>
              </a:spcBef>
              <a:spcAft>
                <a:spcPts val="0"/>
              </a:spcAft>
              <a:buSzPts val="1400"/>
              <a:buChar char="■"/>
              <a:defRPr/>
            </a:lvl3pPr>
            <a:lvl4pPr marL="2438339" lvl="3" indent="-423323" algn="ctr">
              <a:lnSpc>
                <a:spcPct val="115000"/>
              </a:lnSpc>
              <a:spcBef>
                <a:spcPts val="0"/>
              </a:spcBef>
              <a:spcAft>
                <a:spcPts val="0"/>
              </a:spcAft>
              <a:buSzPts val="1400"/>
              <a:buChar char="●"/>
              <a:defRPr/>
            </a:lvl4pPr>
            <a:lvl5pPr marL="3047924" lvl="4" indent="-423323" algn="ctr">
              <a:lnSpc>
                <a:spcPct val="115000"/>
              </a:lnSpc>
              <a:spcBef>
                <a:spcPts val="0"/>
              </a:spcBef>
              <a:spcAft>
                <a:spcPts val="0"/>
              </a:spcAft>
              <a:buSzPts val="1400"/>
              <a:buChar char="○"/>
              <a:defRPr/>
            </a:lvl5pPr>
            <a:lvl6pPr marL="3657509" lvl="5" indent="-423323" algn="ctr">
              <a:lnSpc>
                <a:spcPct val="115000"/>
              </a:lnSpc>
              <a:spcBef>
                <a:spcPts val="0"/>
              </a:spcBef>
              <a:spcAft>
                <a:spcPts val="0"/>
              </a:spcAft>
              <a:buSzPts val="1400"/>
              <a:buChar char="■"/>
              <a:defRPr/>
            </a:lvl6pPr>
            <a:lvl7pPr marL="4267093" lvl="6" indent="-423323" algn="ctr">
              <a:lnSpc>
                <a:spcPct val="115000"/>
              </a:lnSpc>
              <a:spcBef>
                <a:spcPts val="0"/>
              </a:spcBef>
              <a:spcAft>
                <a:spcPts val="0"/>
              </a:spcAft>
              <a:buSzPts val="1400"/>
              <a:buChar char="●"/>
              <a:defRPr/>
            </a:lvl7pPr>
            <a:lvl8pPr marL="4876678" lvl="7" indent="-423323" algn="ctr">
              <a:lnSpc>
                <a:spcPct val="115000"/>
              </a:lnSpc>
              <a:spcBef>
                <a:spcPts val="0"/>
              </a:spcBef>
              <a:spcAft>
                <a:spcPts val="0"/>
              </a:spcAft>
              <a:buSzPts val="1400"/>
              <a:buChar char="○"/>
              <a:defRPr/>
            </a:lvl8pPr>
            <a:lvl9pPr marL="5486263" lvl="8" indent="-423323" algn="ctr">
              <a:lnSpc>
                <a:spcPct val="115000"/>
              </a:lnSpc>
              <a:spcBef>
                <a:spcPts val="0"/>
              </a:spcBef>
              <a:spcAft>
                <a:spcPts val="0"/>
              </a:spcAft>
              <a:buSzPts val="1400"/>
              <a:buChar char="■"/>
              <a:defRPr/>
            </a:lvl9pPr>
          </a:lstStyle>
          <a:p>
            <a:endParaRPr/>
          </a:p>
        </p:txBody>
      </p:sp>
      <p:sp>
        <p:nvSpPr>
          <p:cNvPr id="101" name="Google Shape;101;p2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793080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2"/>
        <p:cNvGrpSpPr/>
        <p:nvPr/>
      </p:nvGrpSpPr>
      <p:grpSpPr>
        <a:xfrm>
          <a:off x="0" y="0"/>
          <a:ext cx="0" cy="0"/>
          <a:chOff x="0" y="0"/>
          <a:chExt cx="0" cy="0"/>
        </a:xfrm>
      </p:grpSpPr>
      <p:sp>
        <p:nvSpPr>
          <p:cNvPr id="103" name="Google Shape;103;p2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447969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Rectangle 6"/>
          <p:cNvSpPr/>
          <p:nvPr/>
        </p:nvSpPr>
        <p:spPr>
          <a:xfrm>
            <a:off x="254950" y="262784"/>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335638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67"/>
        <p:cNvGrpSpPr/>
        <p:nvPr/>
      </p:nvGrpSpPr>
      <p:grpSpPr>
        <a:xfrm>
          <a:off x="0" y="0"/>
          <a:ext cx="0" cy="0"/>
          <a:chOff x="0" y="0"/>
          <a:chExt cx="0" cy="0"/>
        </a:xfrm>
      </p:grpSpPr>
      <p:sp>
        <p:nvSpPr>
          <p:cNvPr id="68" name="Google Shape;68;p17"/>
          <p:cNvSpPr txBox="1">
            <a:spLocks noGrp="1"/>
          </p:cNvSpPr>
          <p:nvPr>
            <p:ph type="title"/>
          </p:nvPr>
        </p:nvSpPr>
        <p:spPr>
          <a:xfrm>
            <a:off x="415600" y="2867800"/>
            <a:ext cx="11360800" cy="11224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4800"/>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endParaRPr/>
          </a:p>
        </p:txBody>
      </p:sp>
      <p:sp>
        <p:nvSpPr>
          <p:cNvPr id="69" name="Google Shape;69;p1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902893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70"/>
        <p:cNvGrpSpPr/>
        <p:nvPr/>
      </p:nvGrpSpPr>
      <p:grpSpPr>
        <a:xfrm>
          <a:off x="0" y="0"/>
          <a:ext cx="0" cy="0"/>
          <a:chOff x="0" y="0"/>
          <a:chExt cx="0" cy="0"/>
        </a:xfrm>
      </p:grpSpPr>
      <p:sp>
        <p:nvSpPr>
          <p:cNvPr id="71" name="Google Shape;71;p18"/>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2" name="Google Shape;72;p18"/>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0"/>
              </a:spcBef>
              <a:spcAft>
                <a:spcPts val="0"/>
              </a:spcAft>
              <a:buSzPts val="1400"/>
              <a:buChar char="○"/>
              <a:defRPr/>
            </a:lvl2pPr>
            <a:lvl3pPr marL="1828754" lvl="2" indent="-423323" algn="l">
              <a:lnSpc>
                <a:spcPct val="115000"/>
              </a:lnSpc>
              <a:spcBef>
                <a:spcPts val="0"/>
              </a:spcBef>
              <a:spcAft>
                <a:spcPts val="0"/>
              </a:spcAft>
              <a:buSzPts val="1400"/>
              <a:buChar char="■"/>
              <a:defRPr/>
            </a:lvl3pPr>
            <a:lvl4pPr marL="2438339" lvl="3" indent="-423323" algn="l">
              <a:lnSpc>
                <a:spcPct val="115000"/>
              </a:lnSpc>
              <a:spcBef>
                <a:spcPts val="0"/>
              </a:spcBef>
              <a:spcAft>
                <a:spcPts val="0"/>
              </a:spcAft>
              <a:buSzPts val="1400"/>
              <a:buChar char="●"/>
              <a:defRPr/>
            </a:lvl4pPr>
            <a:lvl5pPr marL="3047924" lvl="4" indent="-423323" algn="l">
              <a:lnSpc>
                <a:spcPct val="115000"/>
              </a:lnSpc>
              <a:spcBef>
                <a:spcPts val="0"/>
              </a:spcBef>
              <a:spcAft>
                <a:spcPts val="0"/>
              </a:spcAft>
              <a:buSzPts val="1400"/>
              <a:buChar char="○"/>
              <a:defRPr/>
            </a:lvl5pPr>
            <a:lvl6pPr marL="3657509" lvl="5" indent="-423323" algn="l">
              <a:lnSpc>
                <a:spcPct val="115000"/>
              </a:lnSpc>
              <a:spcBef>
                <a:spcPts val="0"/>
              </a:spcBef>
              <a:spcAft>
                <a:spcPts val="0"/>
              </a:spcAft>
              <a:buSzPts val="1400"/>
              <a:buChar char="■"/>
              <a:defRPr/>
            </a:lvl6pPr>
            <a:lvl7pPr marL="4267093" lvl="6" indent="-423323" algn="l">
              <a:lnSpc>
                <a:spcPct val="115000"/>
              </a:lnSpc>
              <a:spcBef>
                <a:spcPts val="0"/>
              </a:spcBef>
              <a:spcAft>
                <a:spcPts val="0"/>
              </a:spcAft>
              <a:buSzPts val="1400"/>
              <a:buChar char="●"/>
              <a:defRPr/>
            </a:lvl7pPr>
            <a:lvl8pPr marL="4876678" lvl="7" indent="-423323" algn="l">
              <a:lnSpc>
                <a:spcPct val="115000"/>
              </a:lnSpc>
              <a:spcBef>
                <a:spcPts val="0"/>
              </a:spcBef>
              <a:spcAft>
                <a:spcPts val="0"/>
              </a:spcAft>
              <a:buSzPts val="1400"/>
              <a:buChar char="○"/>
              <a:defRPr/>
            </a:lvl8pPr>
            <a:lvl9pPr marL="5486263" lvl="8" indent="-423323" algn="l">
              <a:lnSpc>
                <a:spcPct val="115000"/>
              </a:lnSpc>
              <a:spcBef>
                <a:spcPts val="0"/>
              </a:spcBef>
              <a:spcAft>
                <a:spcPts val="0"/>
              </a:spcAft>
              <a:buSzPts val="1400"/>
              <a:buChar char="■"/>
              <a:defRPr/>
            </a:lvl9pPr>
          </a:lstStyle>
          <a:p>
            <a:endParaRPr/>
          </a:p>
        </p:txBody>
      </p:sp>
      <p:sp>
        <p:nvSpPr>
          <p:cNvPr id="73" name="Google Shape;73;p1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440238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74"/>
        <p:cNvGrpSpPr/>
        <p:nvPr/>
      </p:nvGrpSpPr>
      <p:grpSpPr>
        <a:xfrm>
          <a:off x="0" y="0"/>
          <a:ext cx="0" cy="0"/>
          <a:chOff x="0" y="0"/>
          <a:chExt cx="0" cy="0"/>
        </a:xfrm>
      </p:grpSpPr>
      <p:sp>
        <p:nvSpPr>
          <p:cNvPr id="75" name="Google Shape;75;p19"/>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6" name="Google Shape;76;p19"/>
          <p:cNvSpPr txBox="1">
            <a:spLocks noGrp="1"/>
          </p:cNvSpPr>
          <p:nvPr>
            <p:ph type="body" idx="1"/>
          </p:nvPr>
        </p:nvSpPr>
        <p:spPr>
          <a:xfrm>
            <a:off x="415600" y="1536633"/>
            <a:ext cx="5333200" cy="4555200"/>
          </a:xfrm>
          <a:prstGeom prst="rect">
            <a:avLst/>
          </a:prstGeom>
          <a:noFill/>
          <a:ln>
            <a:noFill/>
          </a:ln>
        </p:spPr>
        <p:txBody>
          <a:bodyPr spcFirstLastPara="1" wrap="square" lIns="91425" tIns="91425" rIns="91425" bIns="91425" anchor="t" anchorCtr="0">
            <a:norm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0"/>
              </a:spcBef>
              <a:spcAft>
                <a:spcPts val="0"/>
              </a:spcAft>
              <a:buSzPts val="1200"/>
              <a:buChar char="○"/>
              <a:defRPr sz="1600"/>
            </a:lvl2pPr>
            <a:lvl3pPr marL="1828754" lvl="2" indent="-406390" algn="l">
              <a:lnSpc>
                <a:spcPct val="115000"/>
              </a:lnSpc>
              <a:spcBef>
                <a:spcPts val="0"/>
              </a:spcBef>
              <a:spcAft>
                <a:spcPts val="0"/>
              </a:spcAft>
              <a:buSzPts val="1200"/>
              <a:buChar char="■"/>
              <a:defRPr sz="1600"/>
            </a:lvl3pPr>
            <a:lvl4pPr marL="2438339" lvl="3" indent="-406390" algn="l">
              <a:lnSpc>
                <a:spcPct val="115000"/>
              </a:lnSpc>
              <a:spcBef>
                <a:spcPts val="0"/>
              </a:spcBef>
              <a:spcAft>
                <a:spcPts val="0"/>
              </a:spcAft>
              <a:buSzPts val="1200"/>
              <a:buChar char="●"/>
              <a:defRPr sz="1600"/>
            </a:lvl4pPr>
            <a:lvl5pPr marL="3047924" lvl="4" indent="-406390" algn="l">
              <a:lnSpc>
                <a:spcPct val="115000"/>
              </a:lnSpc>
              <a:spcBef>
                <a:spcPts val="0"/>
              </a:spcBef>
              <a:spcAft>
                <a:spcPts val="0"/>
              </a:spcAft>
              <a:buSzPts val="1200"/>
              <a:buChar char="○"/>
              <a:defRPr sz="1600"/>
            </a:lvl5pPr>
            <a:lvl6pPr marL="3657509" lvl="5" indent="-406390" algn="l">
              <a:lnSpc>
                <a:spcPct val="115000"/>
              </a:lnSpc>
              <a:spcBef>
                <a:spcPts val="0"/>
              </a:spcBef>
              <a:spcAft>
                <a:spcPts val="0"/>
              </a:spcAft>
              <a:buSzPts val="1200"/>
              <a:buChar char="■"/>
              <a:defRPr sz="1600"/>
            </a:lvl6pPr>
            <a:lvl7pPr marL="4267093" lvl="6" indent="-406390" algn="l">
              <a:lnSpc>
                <a:spcPct val="115000"/>
              </a:lnSpc>
              <a:spcBef>
                <a:spcPts val="0"/>
              </a:spcBef>
              <a:spcAft>
                <a:spcPts val="0"/>
              </a:spcAft>
              <a:buSzPts val="1200"/>
              <a:buChar char="●"/>
              <a:defRPr sz="1600"/>
            </a:lvl7pPr>
            <a:lvl8pPr marL="4876678" lvl="7" indent="-406390" algn="l">
              <a:lnSpc>
                <a:spcPct val="115000"/>
              </a:lnSpc>
              <a:spcBef>
                <a:spcPts val="0"/>
              </a:spcBef>
              <a:spcAft>
                <a:spcPts val="0"/>
              </a:spcAft>
              <a:buSzPts val="1200"/>
              <a:buChar char="○"/>
              <a:defRPr sz="1600"/>
            </a:lvl8pPr>
            <a:lvl9pPr marL="5486263" lvl="8" indent="-406390" algn="l">
              <a:lnSpc>
                <a:spcPct val="115000"/>
              </a:lnSpc>
              <a:spcBef>
                <a:spcPts val="0"/>
              </a:spcBef>
              <a:spcAft>
                <a:spcPts val="0"/>
              </a:spcAft>
              <a:buSzPts val="1200"/>
              <a:buChar char="■"/>
              <a:defRPr sz="1600"/>
            </a:lvl9pPr>
          </a:lstStyle>
          <a:p>
            <a:endParaRPr/>
          </a:p>
        </p:txBody>
      </p:sp>
      <p:sp>
        <p:nvSpPr>
          <p:cNvPr id="77" name="Google Shape;77;p19"/>
          <p:cNvSpPr txBox="1">
            <a:spLocks noGrp="1"/>
          </p:cNvSpPr>
          <p:nvPr>
            <p:ph type="body" idx="2"/>
          </p:nvPr>
        </p:nvSpPr>
        <p:spPr>
          <a:xfrm>
            <a:off x="6443200" y="1536633"/>
            <a:ext cx="5333200" cy="4555200"/>
          </a:xfrm>
          <a:prstGeom prst="rect">
            <a:avLst/>
          </a:prstGeom>
          <a:noFill/>
          <a:ln>
            <a:noFill/>
          </a:ln>
        </p:spPr>
        <p:txBody>
          <a:bodyPr spcFirstLastPara="1" wrap="square" lIns="91425" tIns="91425" rIns="91425" bIns="91425" anchor="t" anchorCtr="0">
            <a:norm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0"/>
              </a:spcBef>
              <a:spcAft>
                <a:spcPts val="0"/>
              </a:spcAft>
              <a:buSzPts val="1200"/>
              <a:buChar char="○"/>
              <a:defRPr sz="1600"/>
            </a:lvl2pPr>
            <a:lvl3pPr marL="1828754" lvl="2" indent="-406390" algn="l">
              <a:lnSpc>
                <a:spcPct val="115000"/>
              </a:lnSpc>
              <a:spcBef>
                <a:spcPts val="0"/>
              </a:spcBef>
              <a:spcAft>
                <a:spcPts val="0"/>
              </a:spcAft>
              <a:buSzPts val="1200"/>
              <a:buChar char="■"/>
              <a:defRPr sz="1600"/>
            </a:lvl3pPr>
            <a:lvl4pPr marL="2438339" lvl="3" indent="-406390" algn="l">
              <a:lnSpc>
                <a:spcPct val="115000"/>
              </a:lnSpc>
              <a:spcBef>
                <a:spcPts val="0"/>
              </a:spcBef>
              <a:spcAft>
                <a:spcPts val="0"/>
              </a:spcAft>
              <a:buSzPts val="1200"/>
              <a:buChar char="●"/>
              <a:defRPr sz="1600"/>
            </a:lvl4pPr>
            <a:lvl5pPr marL="3047924" lvl="4" indent="-406390" algn="l">
              <a:lnSpc>
                <a:spcPct val="115000"/>
              </a:lnSpc>
              <a:spcBef>
                <a:spcPts val="0"/>
              </a:spcBef>
              <a:spcAft>
                <a:spcPts val="0"/>
              </a:spcAft>
              <a:buSzPts val="1200"/>
              <a:buChar char="○"/>
              <a:defRPr sz="1600"/>
            </a:lvl5pPr>
            <a:lvl6pPr marL="3657509" lvl="5" indent="-406390" algn="l">
              <a:lnSpc>
                <a:spcPct val="115000"/>
              </a:lnSpc>
              <a:spcBef>
                <a:spcPts val="0"/>
              </a:spcBef>
              <a:spcAft>
                <a:spcPts val="0"/>
              </a:spcAft>
              <a:buSzPts val="1200"/>
              <a:buChar char="■"/>
              <a:defRPr sz="1600"/>
            </a:lvl6pPr>
            <a:lvl7pPr marL="4267093" lvl="6" indent="-406390" algn="l">
              <a:lnSpc>
                <a:spcPct val="115000"/>
              </a:lnSpc>
              <a:spcBef>
                <a:spcPts val="0"/>
              </a:spcBef>
              <a:spcAft>
                <a:spcPts val="0"/>
              </a:spcAft>
              <a:buSzPts val="1200"/>
              <a:buChar char="●"/>
              <a:defRPr sz="1600"/>
            </a:lvl7pPr>
            <a:lvl8pPr marL="4876678" lvl="7" indent="-406390" algn="l">
              <a:lnSpc>
                <a:spcPct val="115000"/>
              </a:lnSpc>
              <a:spcBef>
                <a:spcPts val="0"/>
              </a:spcBef>
              <a:spcAft>
                <a:spcPts val="0"/>
              </a:spcAft>
              <a:buSzPts val="1200"/>
              <a:buChar char="○"/>
              <a:defRPr sz="1600"/>
            </a:lvl8pPr>
            <a:lvl9pPr marL="5486263" lvl="8" indent="-406390" algn="l">
              <a:lnSpc>
                <a:spcPct val="115000"/>
              </a:lnSpc>
              <a:spcBef>
                <a:spcPts val="0"/>
              </a:spcBef>
              <a:spcAft>
                <a:spcPts val="0"/>
              </a:spcAft>
              <a:buSzPts val="1200"/>
              <a:buChar char="■"/>
              <a:defRPr sz="1600"/>
            </a:lvl9pPr>
          </a:lstStyle>
          <a:p>
            <a:endParaRPr/>
          </a:p>
        </p:txBody>
      </p:sp>
      <p:sp>
        <p:nvSpPr>
          <p:cNvPr id="78" name="Google Shape;78;p1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299866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9"/>
        <p:cNvGrpSpPr/>
        <p:nvPr/>
      </p:nvGrpSpPr>
      <p:grpSpPr>
        <a:xfrm>
          <a:off x="0" y="0"/>
          <a:ext cx="0" cy="0"/>
          <a:chOff x="0" y="0"/>
          <a:chExt cx="0" cy="0"/>
        </a:xfrm>
      </p:grpSpPr>
      <p:sp>
        <p:nvSpPr>
          <p:cNvPr id="80" name="Google Shape;80;p20"/>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81" name="Google Shape;81;p2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823218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82"/>
        <p:cNvGrpSpPr/>
        <p:nvPr/>
      </p:nvGrpSpPr>
      <p:grpSpPr>
        <a:xfrm>
          <a:off x="0" y="0"/>
          <a:ext cx="0" cy="0"/>
          <a:chOff x="0" y="0"/>
          <a:chExt cx="0" cy="0"/>
        </a:xfrm>
      </p:grpSpPr>
      <p:sp>
        <p:nvSpPr>
          <p:cNvPr id="83" name="Google Shape;83;p21"/>
          <p:cNvSpPr txBox="1">
            <a:spLocks noGrp="1"/>
          </p:cNvSpPr>
          <p:nvPr>
            <p:ph type="title"/>
          </p:nvPr>
        </p:nvSpPr>
        <p:spPr>
          <a:xfrm>
            <a:off x="415600" y="740800"/>
            <a:ext cx="3744000" cy="10076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endParaRPr/>
          </a:p>
        </p:txBody>
      </p:sp>
      <p:sp>
        <p:nvSpPr>
          <p:cNvPr id="84" name="Google Shape;84;p21"/>
          <p:cNvSpPr txBox="1">
            <a:spLocks noGrp="1"/>
          </p:cNvSpPr>
          <p:nvPr>
            <p:ph type="body" idx="1"/>
          </p:nvPr>
        </p:nvSpPr>
        <p:spPr>
          <a:xfrm>
            <a:off x="415600" y="1852800"/>
            <a:ext cx="3744000" cy="4239200"/>
          </a:xfrm>
          <a:prstGeom prst="rect">
            <a:avLst/>
          </a:prstGeom>
          <a:noFill/>
          <a:ln>
            <a:noFill/>
          </a:ln>
        </p:spPr>
        <p:txBody>
          <a:bodyPr spcFirstLastPara="1" wrap="square" lIns="91425" tIns="91425" rIns="91425" bIns="91425" anchor="t" anchorCtr="0">
            <a:normAutofit/>
          </a:bodyPr>
          <a:lstStyle>
            <a:lvl1pPr marL="609585" lvl="0" indent="-406390" algn="l">
              <a:lnSpc>
                <a:spcPct val="115000"/>
              </a:lnSpc>
              <a:spcBef>
                <a:spcPts val="0"/>
              </a:spcBef>
              <a:spcAft>
                <a:spcPts val="0"/>
              </a:spcAft>
              <a:buSzPts val="1200"/>
              <a:buChar char="●"/>
              <a:defRPr sz="1600"/>
            </a:lvl1pPr>
            <a:lvl2pPr marL="1219170" lvl="1" indent="-406390" algn="l">
              <a:lnSpc>
                <a:spcPct val="115000"/>
              </a:lnSpc>
              <a:spcBef>
                <a:spcPts val="0"/>
              </a:spcBef>
              <a:spcAft>
                <a:spcPts val="0"/>
              </a:spcAft>
              <a:buSzPts val="1200"/>
              <a:buChar char="○"/>
              <a:defRPr sz="1600"/>
            </a:lvl2pPr>
            <a:lvl3pPr marL="1828754" lvl="2" indent="-406390" algn="l">
              <a:lnSpc>
                <a:spcPct val="115000"/>
              </a:lnSpc>
              <a:spcBef>
                <a:spcPts val="0"/>
              </a:spcBef>
              <a:spcAft>
                <a:spcPts val="0"/>
              </a:spcAft>
              <a:buSzPts val="1200"/>
              <a:buChar char="■"/>
              <a:defRPr sz="1600"/>
            </a:lvl3pPr>
            <a:lvl4pPr marL="2438339" lvl="3" indent="-406390" algn="l">
              <a:lnSpc>
                <a:spcPct val="115000"/>
              </a:lnSpc>
              <a:spcBef>
                <a:spcPts val="0"/>
              </a:spcBef>
              <a:spcAft>
                <a:spcPts val="0"/>
              </a:spcAft>
              <a:buSzPts val="1200"/>
              <a:buChar char="●"/>
              <a:defRPr sz="1600"/>
            </a:lvl4pPr>
            <a:lvl5pPr marL="3047924" lvl="4" indent="-406390" algn="l">
              <a:lnSpc>
                <a:spcPct val="115000"/>
              </a:lnSpc>
              <a:spcBef>
                <a:spcPts val="0"/>
              </a:spcBef>
              <a:spcAft>
                <a:spcPts val="0"/>
              </a:spcAft>
              <a:buSzPts val="1200"/>
              <a:buChar char="○"/>
              <a:defRPr sz="1600"/>
            </a:lvl5pPr>
            <a:lvl6pPr marL="3657509" lvl="5" indent="-406390" algn="l">
              <a:lnSpc>
                <a:spcPct val="115000"/>
              </a:lnSpc>
              <a:spcBef>
                <a:spcPts val="0"/>
              </a:spcBef>
              <a:spcAft>
                <a:spcPts val="0"/>
              </a:spcAft>
              <a:buSzPts val="1200"/>
              <a:buChar char="■"/>
              <a:defRPr sz="1600"/>
            </a:lvl6pPr>
            <a:lvl7pPr marL="4267093" lvl="6" indent="-406390" algn="l">
              <a:lnSpc>
                <a:spcPct val="115000"/>
              </a:lnSpc>
              <a:spcBef>
                <a:spcPts val="0"/>
              </a:spcBef>
              <a:spcAft>
                <a:spcPts val="0"/>
              </a:spcAft>
              <a:buSzPts val="1200"/>
              <a:buChar char="●"/>
              <a:defRPr sz="1600"/>
            </a:lvl7pPr>
            <a:lvl8pPr marL="4876678" lvl="7" indent="-406390" algn="l">
              <a:lnSpc>
                <a:spcPct val="115000"/>
              </a:lnSpc>
              <a:spcBef>
                <a:spcPts val="0"/>
              </a:spcBef>
              <a:spcAft>
                <a:spcPts val="0"/>
              </a:spcAft>
              <a:buSzPts val="1200"/>
              <a:buChar char="○"/>
              <a:defRPr sz="1600"/>
            </a:lvl8pPr>
            <a:lvl9pPr marL="5486263" lvl="8" indent="-406390" algn="l">
              <a:lnSpc>
                <a:spcPct val="115000"/>
              </a:lnSpc>
              <a:spcBef>
                <a:spcPts val="0"/>
              </a:spcBef>
              <a:spcAft>
                <a:spcPts val="0"/>
              </a:spcAft>
              <a:buSzPts val="1200"/>
              <a:buChar char="■"/>
              <a:defRPr sz="1600"/>
            </a:lvl9pPr>
          </a:lstStyle>
          <a:p>
            <a:endParaRPr/>
          </a:p>
        </p:txBody>
      </p:sp>
      <p:sp>
        <p:nvSpPr>
          <p:cNvPr id="85" name="Google Shape;85;p2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337143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86"/>
        <p:cNvGrpSpPr/>
        <p:nvPr/>
      </p:nvGrpSpPr>
      <p:grpSpPr>
        <a:xfrm>
          <a:off x="0" y="0"/>
          <a:ext cx="0" cy="0"/>
          <a:chOff x="0" y="0"/>
          <a:chExt cx="0" cy="0"/>
        </a:xfrm>
      </p:grpSpPr>
      <p:sp>
        <p:nvSpPr>
          <p:cNvPr id="87" name="Google Shape;87;p22"/>
          <p:cNvSpPr txBox="1">
            <a:spLocks noGrp="1"/>
          </p:cNvSpPr>
          <p:nvPr>
            <p:ph type="title"/>
          </p:nvPr>
        </p:nvSpPr>
        <p:spPr>
          <a:xfrm>
            <a:off x="653667" y="600200"/>
            <a:ext cx="8490400" cy="54544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6400"/>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a:endParaRPr/>
          </a:p>
        </p:txBody>
      </p:sp>
      <p:sp>
        <p:nvSpPr>
          <p:cNvPr id="88" name="Google Shape;88;p2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833299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89"/>
        <p:cNvGrpSpPr/>
        <p:nvPr/>
      </p:nvGrpSpPr>
      <p:grpSpPr>
        <a:xfrm>
          <a:off x="0" y="0"/>
          <a:ext cx="0" cy="0"/>
          <a:chOff x="0" y="0"/>
          <a:chExt cx="0" cy="0"/>
        </a:xfrm>
      </p:grpSpPr>
      <p:sp>
        <p:nvSpPr>
          <p:cNvPr id="90" name="Google Shape;90;p23"/>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1" name="Google Shape;91;p23"/>
          <p:cNvSpPr txBox="1">
            <a:spLocks noGrp="1"/>
          </p:cNvSpPr>
          <p:nvPr>
            <p:ph type="title"/>
          </p:nvPr>
        </p:nvSpPr>
        <p:spPr>
          <a:xfrm>
            <a:off x="354000" y="1644233"/>
            <a:ext cx="5393600" cy="19764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5600"/>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92" name="Google Shape;92;p23"/>
          <p:cNvSpPr txBox="1">
            <a:spLocks noGrp="1"/>
          </p:cNvSpPr>
          <p:nvPr>
            <p:ph type="subTitle" idx="1"/>
          </p:nvPr>
        </p:nvSpPr>
        <p:spPr>
          <a:xfrm>
            <a:off x="354000" y="3737433"/>
            <a:ext cx="5393600" cy="16468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93" name="Google Shape;93;p23"/>
          <p:cNvSpPr txBox="1">
            <a:spLocks noGrp="1"/>
          </p:cNvSpPr>
          <p:nvPr>
            <p:ph type="body" idx="2"/>
          </p:nvPr>
        </p:nvSpPr>
        <p:spPr>
          <a:xfrm>
            <a:off x="6586000" y="965433"/>
            <a:ext cx="5116000" cy="4926800"/>
          </a:xfrm>
          <a:prstGeom prst="rect">
            <a:avLst/>
          </a:prstGeom>
          <a:noFill/>
          <a:ln>
            <a:noFill/>
          </a:ln>
        </p:spPr>
        <p:txBody>
          <a:bodyPr spcFirstLastPara="1" wrap="square" lIns="91425" tIns="91425" rIns="91425" bIns="91425" anchor="ctr" anchorCtr="0">
            <a:norm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0"/>
              </a:spcBef>
              <a:spcAft>
                <a:spcPts val="0"/>
              </a:spcAft>
              <a:buSzPts val="1400"/>
              <a:buChar char="○"/>
              <a:defRPr/>
            </a:lvl2pPr>
            <a:lvl3pPr marL="1828754" lvl="2" indent="-423323" algn="l">
              <a:lnSpc>
                <a:spcPct val="115000"/>
              </a:lnSpc>
              <a:spcBef>
                <a:spcPts val="0"/>
              </a:spcBef>
              <a:spcAft>
                <a:spcPts val="0"/>
              </a:spcAft>
              <a:buSzPts val="1400"/>
              <a:buChar char="■"/>
              <a:defRPr/>
            </a:lvl3pPr>
            <a:lvl4pPr marL="2438339" lvl="3" indent="-423323" algn="l">
              <a:lnSpc>
                <a:spcPct val="115000"/>
              </a:lnSpc>
              <a:spcBef>
                <a:spcPts val="0"/>
              </a:spcBef>
              <a:spcAft>
                <a:spcPts val="0"/>
              </a:spcAft>
              <a:buSzPts val="1400"/>
              <a:buChar char="●"/>
              <a:defRPr/>
            </a:lvl4pPr>
            <a:lvl5pPr marL="3047924" lvl="4" indent="-423323" algn="l">
              <a:lnSpc>
                <a:spcPct val="115000"/>
              </a:lnSpc>
              <a:spcBef>
                <a:spcPts val="0"/>
              </a:spcBef>
              <a:spcAft>
                <a:spcPts val="0"/>
              </a:spcAft>
              <a:buSzPts val="1400"/>
              <a:buChar char="○"/>
              <a:defRPr/>
            </a:lvl5pPr>
            <a:lvl6pPr marL="3657509" lvl="5" indent="-423323" algn="l">
              <a:lnSpc>
                <a:spcPct val="115000"/>
              </a:lnSpc>
              <a:spcBef>
                <a:spcPts val="0"/>
              </a:spcBef>
              <a:spcAft>
                <a:spcPts val="0"/>
              </a:spcAft>
              <a:buSzPts val="1400"/>
              <a:buChar char="■"/>
              <a:defRPr/>
            </a:lvl6pPr>
            <a:lvl7pPr marL="4267093" lvl="6" indent="-423323" algn="l">
              <a:lnSpc>
                <a:spcPct val="115000"/>
              </a:lnSpc>
              <a:spcBef>
                <a:spcPts val="0"/>
              </a:spcBef>
              <a:spcAft>
                <a:spcPts val="0"/>
              </a:spcAft>
              <a:buSzPts val="1400"/>
              <a:buChar char="●"/>
              <a:defRPr/>
            </a:lvl7pPr>
            <a:lvl8pPr marL="4876678" lvl="7" indent="-423323" algn="l">
              <a:lnSpc>
                <a:spcPct val="115000"/>
              </a:lnSpc>
              <a:spcBef>
                <a:spcPts val="0"/>
              </a:spcBef>
              <a:spcAft>
                <a:spcPts val="0"/>
              </a:spcAft>
              <a:buSzPts val="1400"/>
              <a:buChar char="○"/>
              <a:defRPr/>
            </a:lvl8pPr>
            <a:lvl9pPr marL="5486263" lvl="8" indent="-423323" algn="l">
              <a:lnSpc>
                <a:spcPct val="115000"/>
              </a:lnSpc>
              <a:spcBef>
                <a:spcPts val="0"/>
              </a:spcBef>
              <a:spcAft>
                <a:spcPts val="0"/>
              </a:spcAft>
              <a:buSzPts val="1400"/>
              <a:buChar char="■"/>
              <a:defRPr/>
            </a:lvl9pPr>
          </a:lstStyle>
          <a:p>
            <a:endParaRPr/>
          </a:p>
        </p:txBody>
      </p:sp>
      <p:sp>
        <p:nvSpPr>
          <p:cNvPr id="94" name="Google Shape;94;p2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976931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95"/>
        <p:cNvGrpSpPr/>
        <p:nvPr/>
      </p:nvGrpSpPr>
      <p:grpSpPr>
        <a:xfrm>
          <a:off x="0" y="0"/>
          <a:ext cx="0" cy="0"/>
          <a:chOff x="0" y="0"/>
          <a:chExt cx="0" cy="0"/>
        </a:xfrm>
      </p:grpSpPr>
      <p:sp>
        <p:nvSpPr>
          <p:cNvPr id="96" name="Google Shape;96;p24"/>
          <p:cNvSpPr txBox="1">
            <a:spLocks noGrp="1"/>
          </p:cNvSpPr>
          <p:nvPr>
            <p:ph type="body" idx="1"/>
          </p:nvPr>
        </p:nvSpPr>
        <p:spPr>
          <a:xfrm>
            <a:off x="415600" y="5640767"/>
            <a:ext cx="7998400" cy="806800"/>
          </a:xfrm>
          <a:prstGeom prst="rect">
            <a:avLst/>
          </a:prstGeom>
          <a:noFill/>
          <a:ln>
            <a:noFill/>
          </a:ln>
        </p:spPr>
        <p:txBody>
          <a:bodyPr spcFirstLastPara="1" wrap="square" lIns="91425" tIns="91425" rIns="91425" bIns="91425" anchor="ctr" anchorCtr="0">
            <a:normAutofit/>
          </a:bodyPr>
          <a:lstStyle>
            <a:lvl1pPr marL="609585" lvl="0" indent="-304792" algn="l">
              <a:lnSpc>
                <a:spcPct val="100000"/>
              </a:lnSpc>
              <a:spcBef>
                <a:spcPts val="0"/>
              </a:spcBef>
              <a:spcAft>
                <a:spcPts val="0"/>
              </a:spcAft>
              <a:buSzPts val="1800"/>
              <a:buNone/>
              <a:defRPr/>
            </a:lvl1pPr>
          </a:lstStyle>
          <a:p>
            <a:endParaRPr/>
          </a:p>
        </p:txBody>
      </p:sp>
      <p:sp>
        <p:nvSpPr>
          <p:cNvPr id="97" name="Google Shape;97;p2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733840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53" name="Google Shape;53;p1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78354072"/>
      </p:ext>
    </p:extLst>
  </p:cSld>
  <p:clrMap bg1="lt1" tx1="dk1" bg2="dk2" tx2="lt2" accent1="accent1" accent2="accent2" accent3="accent3" accent4="accent4" accent5="accent5" accent6="accent6" hlink="hlink" folHlink="folHlink"/>
  <p:sldLayoutIdLst>
    <p:sldLayoutId id="2147483742"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811306" y="1246517"/>
            <a:ext cx="9582736" cy="2389365"/>
          </a:xfrm>
        </p:spPr>
        <p:txBody>
          <a:bodyPr>
            <a:normAutofit fontScale="90000"/>
          </a:bodyPr>
          <a:lstStyle/>
          <a:p>
            <a:r>
              <a:rPr lang="en-US" sz="4600">
                <a:solidFill>
                  <a:schemeClr val="bg1"/>
                </a:solidFill>
                <a:latin typeface="Arial" panose="020B0604020202020204" pitchFamily="34" charset="0"/>
                <a:cs typeface="Arial" panose="020B0604020202020204" pitchFamily="34" charset="0"/>
              </a:rPr>
              <a:t>On the Generalization vs Fidelity Paradox in Knowledge Distillation</a:t>
            </a:r>
            <a:br>
              <a:rPr lang="en-US" sz="4600">
                <a:solidFill>
                  <a:schemeClr val="bg1"/>
                </a:solidFill>
                <a:latin typeface="Arial" panose="020B0604020202020204" pitchFamily="34" charset="0"/>
                <a:cs typeface="Arial" panose="020B0604020202020204" pitchFamily="34" charset="0"/>
              </a:rPr>
            </a:br>
            <a:br>
              <a:rPr lang="en-US" sz="4600">
                <a:solidFill>
                  <a:schemeClr val="bg1"/>
                </a:solidFill>
                <a:latin typeface="Arial" panose="020B0604020202020204" pitchFamily="34" charset="0"/>
                <a:cs typeface="Arial" panose="020B0604020202020204" pitchFamily="34" charset="0"/>
              </a:rPr>
            </a:br>
            <a:endParaRPr lang="en-US" sz="4600">
              <a:solidFill>
                <a:schemeClr val="bg1"/>
              </a:solidFill>
              <a:latin typeface="Arial" panose="020B0604020202020204" pitchFamily="34" charset="0"/>
              <a:cs typeface="Arial" panose="020B0604020202020204" pitchFamily="34" charset="0"/>
            </a:endParaRPr>
          </a:p>
        </p:txBody>
      </p:sp>
      <p:sp>
        <p:nvSpPr>
          <p:cNvPr id="3" name="Subtitle 2"/>
          <p:cNvSpPr>
            <a:spLocks noGrp="1"/>
          </p:cNvSpPr>
          <p:nvPr>
            <p:ph type="subTitle" idx="4294967295"/>
          </p:nvPr>
        </p:nvSpPr>
        <p:spPr>
          <a:xfrm>
            <a:off x="811306" y="3333798"/>
            <a:ext cx="9582736" cy="652575"/>
          </a:xfrm>
        </p:spPr>
        <p:txBody>
          <a:bodyPr>
            <a:normAutofit/>
          </a:bodyPr>
          <a:lstStyle/>
          <a:p>
            <a:pPr marL="0" indent="0">
              <a:buNone/>
            </a:pPr>
            <a:r>
              <a:rPr lang="en-US" sz="2400">
                <a:solidFill>
                  <a:schemeClr val="bg1"/>
                </a:solidFill>
                <a:latin typeface="Arial" panose="020B0604020202020204" pitchFamily="34" charset="0"/>
                <a:cs typeface="Arial" panose="020B0604020202020204" pitchFamily="34" charset="0"/>
              </a:rPr>
              <a:t>Suhas Kamasetty Ramesh*, Ayan Sengupta*, Tanmoy Chakraborty</a:t>
            </a:r>
          </a:p>
        </p:txBody>
      </p:sp>
      <p:pic>
        <p:nvPicPr>
          <p:cNvPr id="5" name="Picture 3">
            <a:extLst>
              <a:ext uri="{FF2B5EF4-FFF2-40B4-BE49-F238E27FC236}">
                <a16:creationId xmlns:a16="http://schemas.microsoft.com/office/drawing/2014/main" id="{E27284E2-2316-0118-65A4-7E3CEA166D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306" y="5463176"/>
            <a:ext cx="900000" cy="9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4BA5AABC-7A63-2D80-40DB-1600128688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28952" y="5407398"/>
            <a:ext cx="1971015" cy="1011556"/>
          </a:xfrm>
          <a:prstGeom prst="rect">
            <a:avLst/>
          </a:prstGeom>
        </p:spPr>
      </p:pic>
      <p:sp>
        <p:nvSpPr>
          <p:cNvPr id="13" name="Subtitle 2">
            <a:extLst>
              <a:ext uri="{FF2B5EF4-FFF2-40B4-BE49-F238E27FC236}">
                <a16:creationId xmlns:a16="http://schemas.microsoft.com/office/drawing/2014/main" id="{DCE80C04-D34D-0B5F-C2D9-0AAFA7A00EAA}"/>
              </a:ext>
            </a:extLst>
          </p:cNvPr>
          <p:cNvSpPr txBox="1">
            <a:spLocks/>
          </p:cNvSpPr>
          <p:nvPr/>
        </p:nvSpPr>
        <p:spPr>
          <a:xfrm>
            <a:off x="1837009" y="3958812"/>
            <a:ext cx="9582736" cy="1401624"/>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Font typeface="Arial"/>
              <a:buNone/>
            </a:pPr>
            <a:r>
              <a:rPr lang="en-US" sz="2400" kern="0">
                <a:solidFill>
                  <a:srgbClr val="F8AD3C"/>
                </a:solidFill>
                <a:latin typeface="Arial" panose="020B0604020202020204" pitchFamily="34" charset="0"/>
                <a:cs typeface="Arial" panose="020B0604020202020204" pitchFamily="34" charset="0"/>
              </a:rPr>
              <a:t>Laboratory for Computational Social Systems (LCS2),</a:t>
            </a:r>
          </a:p>
          <a:p>
            <a:pPr marL="0" indent="0">
              <a:buFont typeface="Arial"/>
              <a:buNone/>
            </a:pPr>
            <a:r>
              <a:rPr lang="en-US" sz="2400" kern="0">
                <a:solidFill>
                  <a:srgbClr val="F8AD3C"/>
                </a:solidFill>
                <a:latin typeface="Arial" panose="020B0604020202020204" pitchFamily="34" charset="0"/>
                <a:cs typeface="Arial" panose="020B0604020202020204" pitchFamily="34" charset="0"/>
              </a:rPr>
              <a:t>            Indian Institute of Technology Delhi</a:t>
            </a:r>
          </a:p>
        </p:txBody>
      </p:sp>
      <p:pic>
        <p:nvPicPr>
          <p:cNvPr id="7" name="Picture 6" descr="A black text with numbers&#10;&#10;AI-generated content may be incorrect.">
            <a:extLst>
              <a:ext uri="{FF2B5EF4-FFF2-40B4-BE49-F238E27FC236}">
                <a16:creationId xmlns:a16="http://schemas.microsoft.com/office/drawing/2014/main" id="{9B8E95D7-CFBA-ADBD-0C51-4B48CDE4D5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47267" y="412155"/>
            <a:ext cx="2552700" cy="787400"/>
          </a:xfrm>
          <a:prstGeom prst="rect">
            <a:avLst/>
          </a:prstGeom>
        </p:spPr>
      </p:pic>
    </p:spTree>
    <p:extLst>
      <p:ext uri="{BB962C8B-B14F-4D97-AF65-F5344CB8AC3E}">
        <p14:creationId xmlns:p14="http://schemas.microsoft.com/office/powerpoint/2010/main" val="1615315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5">
          <a:extLst>
            <a:ext uri="{FF2B5EF4-FFF2-40B4-BE49-F238E27FC236}">
              <a16:creationId xmlns:a16="http://schemas.microsoft.com/office/drawing/2014/main" id="{44D8BAB7-AE4A-AA9C-5497-BC76A1F24F54}"/>
            </a:ext>
          </a:extLst>
        </p:cNvPr>
        <p:cNvGrpSpPr/>
        <p:nvPr/>
      </p:nvGrpSpPr>
      <p:grpSpPr>
        <a:xfrm>
          <a:off x="0" y="0"/>
          <a:ext cx="0" cy="0"/>
          <a:chOff x="0" y="0"/>
          <a:chExt cx="0" cy="0"/>
        </a:xfrm>
      </p:grpSpPr>
      <p:sp>
        <p:nvSpPr>
          <p:cNvPr id="316" name="Google Shape;316;p49">
            <a:extLst>
              <a:ext uri="{FF2B5EF4-FFF2-40B4-BE49-F238E27FC236}">
                <a16:creationId xmlns:a16="http://schemas.microsoft.com/office/drawing/2014/main" id="{2ECC1327-46F5-7FFC-745D-F85D338EA0F4}"/>
              </a:ext>
            </a:extLst>
          </p:cNvPr>
          <p:cNvSpPr txBox="1">
            <a:spLocks noGrp="1"/>
          </p:cNvSpPr>
          <p:nvPr>
            <p:ph type="title"/>
          </p:nvPr>
        </p:nvSpPr>
        <p:spPr>
          <a:xfrm>
            <a:off x="135026" y="72003"/>
            <a:ext cx="11080380" cy="1208868"/>
          </a:xfrm>
          <a:prstGeom prst="rect">
            <a:avLst/>
          </a:prstGeom>
          <a:noFill/>
          <a:ln>
            <a:noFill/>
          </a:ln>
        </p:spPr>
        <p:txBody>
          <a:bodyPr spcFirstLastPara="1" wrap="square" lIns="91433" tIns="45700" rIns="91433" bIns="45700" anchor="b" anchorCtr="0">
            <a:normAutofit/>
          </a:bodyPr>
          <a:lstStyle/>
          <a:p>
            <a:r>
              <a:rPr lang="en-IN" sz="3500"/>
              <a:t>Does KD Depend on student model size?</a:t>
            </a:r>
            <a:endParaRPr sz="3500"/>
          </a:p>
        </p:txBody>
      </p:sp>
      <p:sp>
        <p:nvSpPr>
          <p:cNvPr id="4" name="Rounded Rectangle 3">
            <a:extLst>
              <a:ext uri="{FF2B5EF4-FFF2-40B4-BE49-F238E27FC236}">
                <a16:creationId xmlns:a16="http://schemas.microsoft.com/office/drawing/2014/main" id="{1639BF34-BDAD-F53E-69D5-29C2E6626A87}"/>
              </a:ext>
            </a:extLst>
          </p:cNvPr>
          <p:cNvSpPr/>
          <p:nvPr/>
        </p:nvSpPr>
        <p:spPr>
          <a:xfrm>
            <a:off x="278071" y="1695236"/>
            <a:ext cx="11635857" cy="183173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defTabSz="1219170">
              <a:buClr>
                <a:srgbClr val="000000"/>
              </a:buClr>
              <a:buFont typeface="Arial" panose="020B0604020202020204" pitchFamily="34" charset="0"/>
              <a:buChar char="•"/>
            </a:pPr>
            <a:r>
              <a:rPr lang="en-GB" sz="2000" kern="0">
                <a:solidFill>
                  <a:schemeClr val="tx1"/>
                </a:solidFill>
                <a:sym typeface="Arial"/>
              </a:rPr>
              <a:t>We find a negative correlation (−0.66, p-value=0.0) between performance improvement and student model size, indicating diminishing returns as model size increases.</a:t>
            </a:r>
          </a:p>
          <a:p>
            <a:pPr marL="342900" indent="-342900" defTabSz="1219170">
              <a:buClr>
                <a:srgbClr val="000000"/>
              </a:buClr>
              <a:buFont typeface="Arial" panose="020B0604020202020204" pitchFamily="34" charset="0"/>
              <a:buChar char="•"/>
            </a:pPr>
            <a:r>
              <a:rPr lang="en-US" sz="2000" kern="0">
                <a:solidFill>
                  <a:schemeClr val="tx1"/>
                </a:solidFill>
                <a:latin typeface="Arial"/>
                <a:sym typeface="Arial"/>
              </a:rPr>
              <a:t>While smaller models (&lt; 1B) improved by </a:t>
            </a:r>
            <a:r>
              <a:rPr lang="en-US" sz="2000" kern="0" err="1">
                <a:solidFill>
                  <a:schemeClr val="tx1"/>
                </a:solidFill>
                <a:latin typeface="Arial"/>
                <a:sym typeface="Arial"/>
              </a:rPr>
              <a:t>upto</a:t>
            </a:r>
            <a:r>
              <a:rPr lang="en-US" sz="2000" kern="0">
                <a:solidFill>
                  <a:schemeClr val="tx1"/>
                </a:solidFill>
                <a:latin typeface="Arial"/>
                <a:sym typeface="Arial"/>
              </a:rPr>
              <a:t> 10%, larger (7B) models exhibit only ~1.3% improvement after distillation, </a:t>
            </a:r>
            <a:r>
              <a:rPr lang="en-GB" sz="2000" kern="0">
                <a:solidFill>
                  <a:schemeClr val="tx1"/>
                </a:solidFill>
                <a:sym typeface="Arial"/>
              </a:rPr>
              <a:t>indicating that KD is most effective for smaller LMs.</a:t>
            </a:r>
            <a:endParaRPr lang="en-US" sz="2000" kern="0">
              <a:solidFill>
                <a:schemeClr val="tx1"/>
              </a:solidFill>
              <a:latin typeface="Arial"/>
              <a:sym typeface="Arial"/>
            </a:endParaRPr>
          </a:p>
        </p:txBody>
      </p:sp>
      <p:pic>
        <p:nvPicPr>
          <p:cNvPr id="3" name="Picture 2">
            <a:extLst>
              <a:ext uri="{FF2B5EF4-FFF2-40B4-BE49-F238E27FC236}">
                <a16:creationId xmlns:a16="http://schemas.microsoft.com/office/drawing/2014/main" id="{7CBE7AA7-73B5-D562-3BC5-A4AB69A1DCA4}"/>
              </a:ext>
            </a:extLst>
          </p:cNvPr>
          <p:cNvPicPr>
            <a:picLocks noChangeAspect="1"/>
          </p:cNvPicPr>
          <p:nvPr/>
        </p:nvPicPr>
        <p:blipFill>
          <a:blip r:embed="rId3"/>
          <a:stretch>
            <a:fillRect/>
          </a:stretch>
        </p:blipFill>
        <p:spPr>
          <a:xfrm>
            <a:off x="2017655" y="3791164"/>
            <a:ext cx="8156689" cy="2743199"/>
          </a:xfrm>
          <a:prstGeom prst="rect">
            <a:avLst/>
          </a:prstGeom>
        </p:spPr>
      </p:pic>
    </p:spTree>
    <p:extLst>
      <p:ext uri="{BB962C8B-B14F-4D97-AF65-F5344CB8AC3E}">
        <p14:creationId xmlns:p14="http://schemas.microsoft.com/office/powerpoint/2010/main" val="874953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5">
          <a:extLst>
            <a:ext uri="{FF2B5EF4-FFF2-40B4-BE49-F238E27FC236}">
              <a16:creationId xmlns:a16="http://schemas.microsoft.com/office/drawing/2014/main" id="{91247A49-CA7A-1691-7A96-B847330CC175}"/>
            </a:ext>
          </a:extLst>
        </p:cNvPr>
        <p:cNvGrpSpPr/>
        <p:nvPr/>
      </p:nvGrpSpPr>
      <p:grpSpPr>
        <a:xfrm>
          <a:off x="0" y="0"/>
          <a:ext cx="0" cy="0"/>
          <a:chOff x="0" y="0"/>
          <a:chExt cx="0" cy="0"/>
        </a:xfrm>
      </p:grpSpPr>
      <p:sp>
        <p:nvSpPr>
          <p:cNvPr id="316" name="Google Shape;316;p49">
            <a:extLst>
              <a:ext uri="{FF2B5EF4-FFF2-40B4-BE49-F238E27FC236}">
                <a16:creationId xmlns:a16="http://schemas.microsoft.com/office/drawing/2014/main" id="{2AF3C0CA-1382-DABE-46D9-EFFB980A4F67}"/>
              </a:ext>
            </a:extLst>
          </p:cNvPr>
          <p:cNvSpPr txBox="1">
            <a:spLocks noGrp="1"/>
          </p:cNvSpPr>
          <p:nvPr>
            <p:ph type="title"/>
          </p:nvPr>
        </p:nvSpPr>
        <p:spPr>
          <a:xfrm>
            <a:off x="135026" y="72003"/>
            <a:ext cx="11080380" cy="1208868"/>
          </a:xfrm>
          <a:prstGeom prst="rect">
            <a:avLst/>
          </a:prstGeom>
          <a:noFill/>
          <a:ln>
            <a:noFill/>
          </a:ln>
        </p:spPr>
        <p:txBody>
          <a:bodyPr spcFirstLastPara="1" wrap="square" lIns="91433" tIns="45700" rIns="91433" bIns="45700" anchor="b" anchorCtr="0">
            <a:normAutofit/>
          </a:bodyPr>
          <a:lstStyle/>
          <a:p>
            <a:r>
              <a:rPr lang="en-IN" sz="3500"/>
              <a:t>Teacher Student Agreement &amp; Fidelity</a:t>
            </a:r>
            <a:endParaRPr sz="3500"/>
          </a:p>
        </p:txBody>
      </p:sp>
      <p:sp>
        <p:nvSpPr>
          <p:cNvPr id="4" name="Rounded Rectangle 3">
            <a:extLst>
              <a:ext uri="{FF2B5EF4-FFF2-40B4-BE49-F238E27FC236}">
                <a16:creationId xmlns:a16="http://schemas.microsoft.com/office/drawing/2014/main" id="{AC7ABCDD-D43D-68C6-A877-567D876FF70B}"/>
              </a:ext>
            </a:extLst>
          </p:cNvPr>
          <p:cNvSpPr/>
          <p:nvPr/>
        </p:nvSpPr>
        <p:spPr>
          <a:xfrm>
            <a:off x="278071" y="1695236"/>
            <a:ext cx="11635857" cy="465790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defTabSz="1219170">
              <a:buClr>
                <a:srgbClr val="000000"/>
              </a:buClr>
              <a:buFont typeface="Arial" panose="020B0604020202020204" pitchFamily="34" charset="0"/>
              <a:buChar char="•"/>
            </a:pPr>
            <a:r>
              <a:rPr lang="en-US" sz="2000" kern="0">
                <a:solidFill>
                  <a:schemeClr val="tx1"/>
                </a:solidFill>
                <a:latin typeface="Arial"/>
                <a:sym typeface="Arial"/>
              </a:rPr>
              <a:t>Apart from performance analysis of student model, we propose two metrics to </a:t>
            </a:r>
            <a:r>
              <a:rPr lang="en-GB" sz="2000" kern="0">
                <a:solidFill>
                  <a:schemeClr val="tx1"/>
                </a:solidFill>
                <a:sym typeface="Arial"/>
              </a:rPr>
              <a:t>understand alignment between teacher and student post-KD.</a:t>
            </a:r>
          </a:p>
          <a:p>
            <a:pPr marL="342900" indent="-342900" defTabSz="1219170">
              <a:buClr>
                <a:srgbClr val="000000"/>
              </a:buClr>
              <a:buFont typeface="Arial" panose="020B0604020202020204" pitchFamily="34" charset="0"/>
              <a:buChar char="•"/>
            </a:pPr>
            <a:endParaRPr lang="en-GB" sz="2000" kern="0">
              <a:solidFill>
                <a:schemeClr val="tx1"/>
              </a:solidFill>
              <a:sym typeface="Arial"/>
            </a:endParaRPr>
          </a:p>
          <a:p>
            <a:pPr marL="342900" indent="-342900" defTabSz="1219170">
              <a:buClr>
                <a:srgbClr val="000000"/>
              </a:buClr>
              <a:buFont typeface="Arial" panose="020B0604020202020204" pitchFamily="34" charset="0"/>
              <a:buChar char="•"/>
            </a:pPr>
            <a:r>
              <a:rPr lang="en-GB" sz="2000" b="1" kern="0">
                <a:solidFill>
                  <a:schemeClr val="tx1"/>
                </a:solidFill>
                <a:sym typeface="Arial"/>
              </a:rPr>
              <a:t>Teacher-Student Agreement </a:t>
            </a:r>
            <a:r>
              <a:rPr lang="en-GB" sz="2000" kern="0">
                <a:solidFill>
                  <a:schemeClr val="tx1"/>
                </a:solidFill>
                <a:sym typeface="Arial"/>
              </a:rPr>
              <a:t>- quantifies how often student replicates the teacher’s outputs and is measured using top-1 agreement (fraction of matching predictions).</a:t>
            </a:r>
            <a:br>
              <a:rPr lang="en-GB" sz="2000" kern="0">
                <a:solidFill>
                  <a:schemeClr val="tx1"/>
                </a:solidFill>
                <a:sym typeface="Arial"/>
              </a:rPr>
            </a:br>
            <a:r>
              <a:rPr lang="en-GB" sz="2000" kern="0">
                <a:solidFill>
                  <a:schemeClr val="tx1"/>
                </a:solidFill>
                <a:sym typeface="Arial"/>
              </a:rPr>
              <a:t>(this metric only relies on the final answer and does not measure the quality of the intermediate reasoning steps)</a:t>
            </a:r>
          </a:p>
          <a:p>
            <a:pPr marL="342900" indent="-342900" defTabSz="1219170">
              <a:buClr>
                <a:srgbClr val="000000"/>
              </a:buClr>
              <a:buFont typeface="Arial" panose="020B0604020202020204" pitchFamily="34" charset="0"/>
              <a:buChar char="•"/>
            </a:pPr>
            <a:endParaRPr lang="en-GB" sz="2000" kern="0">
              <a:solidFill>
                <a:schemeClr val="tx1"/>
              </a:solidFill>
              <a:sym typeface="Arial"/>
            </a:endParaRPr>
          </a:p>
          <a:p>
            <a:pPr marL="342900" indent="-342900" defTabSz="1219170">
              <a:buClr>
                <a:srgbClr val="000000"/>
              </a:buClr>
              <a:buFont typeface="Arial" panose="020B0604020202020204" pitchFamily="34" charset="0"/>
              <a:buChar char="•"/>
            </a:pPr>
            <a:r>
              <a:rPr lang="en-GB" sz="2000" b="1" kern="0">
                <a:solidFill>
                  <a:schemeClr val="tx1"/>
                </a:solidFill>
                <a:sym typeface="Arial"/>
              </a:rPr>
              <a:t> Reasoning Fidelity </a:t>
            </a:r>
            <a:r>
              <a:rPr lang="en-GB" sz="2000" kern="0">
                <a:solidFill>
                  <a:schemeClr val="tx1"/>
                </a:solidFill>
                <a:sym typeface="Arial"/>
              </a:rPr>
              <a:t>- captures how well the student mirrors the teacher’s reasoning process rather than just final predictions. We use BLEU score between teacher and student reasoning outputs to compute fidelity</a:t>
            </a:r>
            <a:endParaRPr lang="en-GB" sz="2000" b="1" kern="0">
              <a:solidFill>
                <a:schemeClr val="tx1"/>
              </a:solidFill>
              <a:sym typeface="Arial"/>
            </a:endParaRPr>
          </a:p>
          <a:p>
            <a:pPr marL="342900" indent="-342900" defTabSz="1219170">
              <a:buClr>
                <a:srgbClr val="000000"/>
              </a:buClr>
              <a:buFont typeface="Arial" panose="020B0604020202020204" pitchFamily="34" charset="0"/>
              <a:buChar char="•"/>
            </a:pPr>
            <a:endParaRPr lang="en-US" sz="2000" kern="0">
              <a:solidFill>
                <a:schemeClr val="tx1"/>
              </a:solidFill>
              <a:latin typeface="Arial"/>
              <a:sym typeface="Arial"/>
            </a:endParaRPr>
          </a:p>
        </p:txBody>
      </p:sp>
    </p:spTree>
    <p:extLst>
      <p:ext uri="{BB962C8B-B14F-4D97-AF65-F5344CB8AC3E}">
        <p14:creationId xmlns:p14="http://schemas.microsoft.com/office/powerpoint/2010/main" val="1968026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5">
          <a:extLst>
            <a:ext uri="{FF2B5EF4-FFF2-40B4-BE49-F238E27FC236}">
              <a16:creationId xmlns:a16="http://schemas.microsoft.com/office/drawing/2014/main" id="{A72E055C-283E-0370-361A-7E636EB32A45}"/>
            </a:ext>
          </a:extLst>
        </p:cNvPr>
        <p:cNvGrpSpPr/>
        <p:nvPr/>
      </p:nvGrpSpPr>
      <p:grpSpPr>
        <a:xfrm>
          <a:off x="0" y="0"/>
          <a:ext cx="0" cy="0"/>
          <a:chOff x="0" y="0"/>
          <a:chExt cx="0" cy="0"/>
        </a:xfrm>
      </p:grpSpPr>
      <p:sp>
        <p:nvSpPr>
          <p:cNvPr id="316" name="Google Shape;316;p49">
            <a:extLst>
              <a:ext uri="{FF2B5EF4-FFF2-40B4-BE49-F238E27FC236}">
                <a16:creationId xmlns:a16="http://schemas.microsoft.com/office/drawing/2014/main" id="{377ECB18-06E7-73F1-5CA3-A9ED2E0B6335}"/>
              </a:ext>
            </a:extLst>
          </p:cNvPr>
          <p:cNvSpPr txBox="1">
            <a:spLocks noGrp="1"/>
          </p:cNvSpPr>
          <p:nvPr>
            <p:ph type="title"/>
          </p:nvPr>
        </p:nvSpPr>
        <p:spPr>
          <a:xfrm>
            <a:off x="135026" y="72003"/>
            <a:ext cx="11080380" cy="1208868"/>
          </a:xfrm>
          <a:prstGeom prst="rect">
            <a:avLst/>
          </a:prstGeom>
          <a:noFill/>
          <a:ln>
            <a:noFill/>
          </a:ln>
        </p:spPr>
        <p:txBody>
          <a:bodyPr spcFirstLastPara="1" wrap="square" lIns="91433" tIns="45700" rIns="91433" bIns="45700" anchor="b" anchorCtr="0">
            <a:normAutofit/>
          </a:bodyPr>
          <a:lstStyle/>
          <a:p>
            <a:r>
              <a:rPr lang="en-IN" sz="3500"/>
              <a:t>Teacher-Student Agreement</a:t>
            </a:r>
            <a:endParaRPr sz="3500"/>
          </a:p>
        </p:txBody>
      </p:sp>
      <p:sp>
        <p:nvSpPr>
          <p:cNvPr id="4" name="Rounded Rectangle 3">
            <a:extLst>
              <a:ext uri="{FF2B5EF4-FFF2-40B4-BE49-F238E27FC236}">
                <a16:creationId xmlns:a16="http://schemas.microsoft.com/office/drawing/2014/main" id="{D83450BE-D2F4-10A8-4686-AE74E7FCCC95}"/>
              </a:ext>
            </a:extLst>
          </p:cNvPr>
          <p:cNvSpPr/>
          <p:nvPr/>
        </p:nvSpPr>
        <p:spPr>
          <a:xfrm>
            <a:off x="278071" y="1695236"/>
            <a:ext cx="11635857" cy="270113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defTabSz="1219170">
              <a:buClr>
                <a:srgbClr val="000000"/>
              </a:buClr>
              <a:buFont typeface="Arial" panose="020B0604020202020204" pitchFamily="34" charset="0"/>
              <a:buChar char="•"/>
            </a:pPr>
            <a:r>
              <a:rPr lang="en-US" sz="2000" kern="0">
                <a:solidFill>
                  <a:schemeClr val="tx1"/>
                </a:solidFill>
                <a:latin typeface="Arial"/>
                <a:sym typeface="Arial"/>
              </a:rPr>
              <a:t>KD significantly improves teacher-student agreement</a:t>
            </a:r>
            <a:br>
              <a:rPr lang="en-US" sz="2000" kern="0">
                <a:solidFill>
                  <a:schemeClr val="tx1"/>
                </a:solidFill>
                <a:latin typeface="Arial"/>
                <a:sym typeface="Arial"/>
              </a:rPr>
            </a:br>
            <a:r>
              <a:rPr lang="en-US" sz="2000" kern="0">
                <a:solidFill>
                  <a:schemeClr val="tx1"/>
                </a:solidFill>
                <a:latin typeface="Arial"/>
                <a:sym typeface="Arial"/>
              </a:rPr>
              <a:t>(as seen before it is more effective in smaller models than larger models)</a:t>
            </a:r>
          </a:p>
          <a:p>
            <a:pPr marL="342900" indent="-342900" defTabSz="1219170">
              <a:buClr>
                <a:srgbClr val="000000"/>
              </a:buClr>
              <a:buFont typeface="Arial" panose="020B0604020202020204" pitchFamily="34" charset="0"/>
              <a:buChar char="•"/>
            </a:pPr>
            <a:r>
              <a:rPr lang="en-GB" sz="2000" kern="0">
                <a:solidFill>
                  <a:schemeClr val="tx1"/>
                </a:solidFill>
                <a:sym typeface="Arial"/>
              </a:rPr>
              <a:t>Smaller models (0.5B &amp; 1.5B) exhibit higher agreement with larger Qwen-14B model in structured mathematical tasks like </a:t>
            </a:r>
            <a:r>
              <a:rPr lang="en-GB" sz="2000" kern="0" err="1">
                <a:solidFill>
                  <a:schemeClr val="tx1"/>
                </a:solidFill>
                <a:sym typeface="Arial"/>
              </a:rPr>
              <a:t>AddSub</a:t>
            </a:r>
            <a:r>
              <a:rPr lang="en-GB" sz="2000" kern="0">
                <a:solidFill>
                  <a:schemeClr val="tx1"/>
                </a:solidFill>
                <a:sym typeface="Arial"/>
              </a:rPr>
              <a:t> (89.1%) and </a:t>
            </a:r>
            <a:r>
              <a:rPr lang="en-GB" sz="2000" kern="0" err="1">
                <a:solidFill>
                  <a:schemeClr val="tx1"/>
                </a:solidFill>
                <a:sym typeface="Arial"/>
              </a:rPr>
              <a:t>MultiArith</a:t>
            </a:r>
            <a:r>
              <a:rPr lang="en-GB" sz="2000" kern="0">
                <a:solidFill>
                  <a:schemeClr val="tx1"/>
                </a:solidFill>
                <a:sym typeface="Arial"/>
              </a:rPr>
              <a:t> (94.5%), indicating effective transfer of well-defined rules.</a:t>
            </a:r>
          </a:p>
          <a:p>
            <a:pPr marL="342900" indent="-342900" defTabSz="1219170">
              <a:buClr>
                <a:srgbClr val="000000"/>
              </a:buClr>
              <a:buFont typeface="Arial" panose="020B0604020202020204" pitchFamily="34" charset="0"/>
              <a:buChar char="•"/>
            </a:pPr>
            <a:r>
              <a:rPr lang="en-GB" sz="2000" kern="0">
                <a:solidFill>
                  <a:schemeClr val="tx1"/>
                </a:solidFill>
                <a:latin typeface="Arial"/>
                <a:sym typeface="Arial"/>
              </a:rPr>
              <a:t>However, a statistical test shows no significant corelation between student performance and teacher student agreement</a:t>
            </a:r>
            <a:r>
              <a:rPr lang="en-GB" sz="2000" kern="0">
                <a:solidFill>
                  <a:schemeClr val="tx1"/>
                </a:solidFill>
                <a:sym typeface="Arial"/>
              </a:rPr>
              <a:t>, suggesting that effective students deviate from teacher outputs rather than mimicking them.</a:t>
            </a:r>
            <a:endParaRPr lang="en-US" sz="2000" kern="0">
              <a:solidFill>
                <a:schemeClr val="tx1"/>
              </a:solidFill>
              <a:latin typeface="Arial"/>
              <a:sym typeface="Arial"/>
            </a:endParaRPr>
          </a:p>
        </p:txBody>
      </p:sp>
      <p:pic>
        <p:nvPicPr>
          <p:cNvPr id="6" name="Picture 5">
            <a:extLst>
              <a:ext uri="{FF2B5EF4-FFF2-40B4-BE49-F238E27FC236}">
                <a16:creationId xmlns:a16="http://schemas.microsoft.com/office/drawing/2014/main" id="{C7E2D97F-63B9-FB38-0E00-95E10D7C71F4}"/>
              </a:ext>
            </a:extLst>
          </p:cNvPr>
          <p:cNvPicPr>
            <a:picLocks noChangeAspect="1"/>
          </p:cNvPicPr>
          <p:nvPr/>
        </p:nvPicPr>
        <p:blipFill>
          <a:blip r:embed="rId3"/>
          <a:stretch>
            <a:fillRect/>
          </a:stretch>
        </p:blipFill>
        <p:spPr>
          <a:xfrm>
            <a:off x="1515928" y="4590138"/>
            <a:ext cx="6991709" cy="1873346"/>
          </a:xfrm>
          <a:prstGeom prst="rect">
            <a:avLst/>
          </a:prstGeom>
        </p:spPr>
      </p:pic>
      <p:pic>
        <p:nvPicPr>
          <p:cNvPr id="8" name="Picture 7">
            <a:extLst>
              <a:ext uri="{FF2B5EF4-FFF2-40B4-BE49-F238E27FC236}">
                <a16:creationId xmlns:a16="http://schemas.microsoft.com/office/drawing/2014/main" id="{86679AD1-9DA4-CF47-3B3B-848B2E2334C9}"/>
              </a:ext>
            </a:extLst>
          </p:cNvPr>
          <p:cNvPicPr>
            <a:picLocks noChangeAspect="1"/>
          </p:cNvPicPr>
          <p:nvPr/>
        </p:nvPicPr>
        <p:blipFill>
          <a:blip r:embed="rId4"/>
          <a:stretch>
            <a:fillRect/>
          </a:stretch>
        </p:blipFill>
        <p:spPr>
          <a:xfrm>
            <a:off x="4243217" y="6460389"/>
            <a:ext cx="2863997" cy="196860"/>
          </a:xfrm>
          <a:prstGeom prst="rect">
            <a:avLst/>
          </a:prstGeom>
        </p:spPr>
      </p:pic>
    </p:spTree>
    <p:extLst>
      <p:ext uri="{BB962C8B-B14F-4D97-AF65-F5344CB8AC3E}">
        <p14:creationId xmlns:p14="http://schemas.microsoft.com/office/powerpoint/2010/main" val="3056242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5">
          <a:extLst>
            <a:ext uri="{FF2B5EF4-FFF2-40B4-BE49-F238E27FC236}">
              <a16:creationId xmlns:a16="http://schemas.microsoft.com/office/drawing/2014/main" id="{0BD9E613-3242-1D08-028F-0E2CB7933A65}"/>
            </a:ext>
          </a:extLst>
        </p:cNvPr>
        <p:cNvGrpSpPr/>
        <p:nvPr/>
      </p:nvGrpSpPr>
      <p:grpSpPr>
        <a:xfrm>
          <a:off x="0" y="0"/>
          <a:ext cx="0" cy="0"/>
          <a:chOff x="0" y="0"/>
          <a:chExt cx="0" cy="0"/>
        </a:xfrm>
      </p:grpSpPr>
      <p:sp>
        <p:nvSpPr>
          <p:cNvPr id="316" name="Google Shape;316;p49">
            <a:extLst>
              <a:ext uri="{FF2B5EF4-FFF2-40B4-BE49-F238E27FC236}">
                <a16:creationId xmlns:a16="http://schemas.microsoft.com/office/drawing/2014/main" id="{A2DB3A08-6BD4-7386-7AF7-879351DC1176}"/>
              </a:ext>
            </a:extLst>
          </p:cNvPr>
          <p:cNvSpPr txBox="1">
            <a:spLocks noGrp="1"/>
          </p:cNvSpPr>
          <p:nvPr>
            <p:ph type="title"/>
          </p:nvPr>
        </p:nvSpPr>
        <p:spPr>
          <a:xfrm>
            <a:off x="135026" y="72003"/>
            <a:ext cx="11080380" cy="1208868"/>
          </a:xfrm>
          <a:prstGeom prst="rect">
            <a:avLst/>
          </a:prstGeom>
          <a:noFill/>
          <a:ln>
            <a:noFill/>
          </a:ln>
        </p:spPr>
        <p:txBody>
          <a:bodyPr spcFirstLastPara="1" wrap="square" lIns="91433" tIns="45700" rIns="91433" bIns="45700" anchor="b" anchorCtr="0">
            <a:normAutofit/>
          </a:bodyPr>
          <a:lstStyle/>
          <a:p>
            <a:r>
              <a:rPr lang="en-IN" sz="3500"/>
              <a:t>Reasoning Fidelity</a:t>
            </a:r>
            <a:endParaRPr sz="3500"/>
          </a:p>
        </p:txBody>
      </p:sp>
      <p:sp>
        <p:nvSpPr>
          <p:cNvPr id="4" name="Rounded Rectangle 3">
            <a:extLst>
              <a:ext uri="{FF2B5EF4-FFF2-40B4-BE49-F238E27FC236}">
                <a16:creationId xmlns:a16="http://schemas.microsoft.com/office/drawing/2014/main" id="{B852808D-239A-6A43-022B-0FC29F9443A9}"/>
              </a:ext>
            </a:extLst>
          </p:cNvPr>
          <p:cNvSpPr/>
          <p:nvPr/>
        </p:nvSpPr>
        <p:spPr>
          <a:xfrm>
            <a:off x="278071" y="1695237"/>
            <a:ext cx="11635857" cy="244569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defTabSz="1219170">
              <a:buClr>
                <a:srgbClr val="000000"/>
              </a:buClr>
              <a:buFont typeface="Arial" panose="020B0604020202020204" pitchFamily="34" charset="0"/>
              <a:buChar char="•"/>
            </a:pPr>
            <a:r>
              <a:rPr lang="en-US" sz="2000" kern="0">
                <a:solidFill>
                  <a:schemeClr val="tx1"/>
                </a:solidFill>
                <a:latin typeface="Arial"/>
                <a:sym typeface="Arial"/>
              </a:rPr>
              <a:t>Although KD improves Fidelity over SFT, there is a weak correlation between fidelity and student performance, implying that strict imitation does not necessarily enhance performance</a:t>
            </a:r>
          </a:p>
          <a:p>
            <a:pPr marL="342900" indent="-342900" defTabSz="1219170">
              <a:buClr>
                <a:srgbClr val="000000"/>
              </a:buClr>
              <a:buFont typeface="Arial" panose="020B0604020202020204" pitchFamily="34" charset="0"/>
              <a:buChar char="•"/>
            </a:pPr>
            <a:r>
              <a:rPr lang="en-GB" sz="2000" kern="0">
                <a:solidFill>
                  <a:schemeClr val="tx1"/>
                </a:solidFill>
                <a:sym typeface="Arial"/>
              </a:rPr>
              <a:t>The mismatch between student accuracy and poor fidelity suggests that while KD improves performance, it may fail to preserve the teacher’s structured decision-making process, raising concerns about interpretability and reliability in critical applications.</a:t>
            </a:r>
          </a:p>
          <a:p>
            <a:pPr marL="342900" indent="-342900" defTabSz="1219170">
              <a:buClr>
                <a:srgbClr val="000000"/>
              </a:buClr>
              <a:buFont typeface="Arial" panose="020B0604020202020204" pitchFamily="34" charset="0"/>
              <a:buChar char="•"/>
            </a:pPr>
            <a:r>
              <a:rPr lang="en-GB" sz="2000" kern="0">
                <a:solidFill>
                  <a:schemeClr val="tx1"/>
                </a:solidFill>
                <a:sym typeface="Arial"/>
              </a:rPr>
              <a:t>Error analysis on SVAMP test-set further highlights the feeble connection between teacher-student fidelity and student accuracy.</a:t>
            </a:r>
          </a:p>
          <a:p>
            <a:pPr marL="342900" indent="-342900" defTabSz="1219170">
              <a:buClr>
                <a:srgbClr val="000000"/>
              </a:buClr>
              <a:buFont typeface="Arial" panose="020B0604020202020204" pitchFamily="34" charset="0"/>
              <a:buChar char="•"/>
            </a:pPr>
            <a:endParaRPr lang="en-US" sz="2000" kern="0">
              <a:solidFill>
                <a:schemeClr val="tx1"/>
              </a:solidFill>
              <a:latin typeface="Arial"/>
              <a:sym typeface="Arial"/>
            </a:endParaRPr>
          </a:p>
        </p:txBody>
      </p:sp>
      <p:pic>
        <p:nvPicPr>
          <p:cNvPr id="3" name="Picture 2">
            <a:extLst>
              <a:ext uri="{FF2B5EF4-FFF2-40B4-BE49-F238E27FC236}">
                <a16:creationId xmlns:a16="http://schemas.microsoft.com/office/drawing/2014/main" id="{7BE398EB-EFDE-411B-A5B7-452CAD925639}"/>
              </a:ext>
            </a:extLst>
          </p:cNvPr>
          <p:cNvPicPr>
            <a:picLocks noChangeAspect="1"/>
          </p:cNvPicPr>
          <p:nvPr/>
        </p:nvPicPr>
        <p:blipFill>
          <a:blip r:embed="rId3"/>
          <a:stretch>
            <a:fillRect/>
          </a:stretch>
        </p:blipFill>
        <p:spPr>
          <a:xfrm>
            <a:off x="2715668" y="4187769"/>
            <a:ext cx="5994481" cy="2445690"/>
          </a:xfrm>
          <a:prstGeom prst="rect">
            <a:avLst/>
          </a:prstGeom>
        </p:spPr>
      </p:pic>
    </p:spTree>
    <p:extLst>
      <p:ext uri="{BB962C8B-B14F-4D97-AF65-F5344CB8AC3E}">
        <p14:creationId xmlns:p14="http://schemas.microsoft.com/office/powerpoint/2010/main" val="3915361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5">
          <a:extLst>
            <a:ext uri="{FF2B5EF4-FFF2-40B4-BE49-F238E27FC236}">
              <a16:creationId xmlns:a16="http://schemas.microsoft.com/office/drawing/2014/main" id="{17153D2F-0471-DE03-69FB-FA2BBF3BF7F4}"/>
            </a:ext>
          </a:extLst>
        </p:cNvPr>
        <p:cNvGrpSpPr/>
        <p:nvPr/>
      </p:nvGrpSpPr>
      <p:grpSpPr>
        <a:xfrm>
          <a:off x="0" y="0"/>
          <a:ext cx="0" cy="0"/>
          <a:chOff x="0" y="0"/>
          <a:chExt cx="0" cy="0"/>
        </a:xfrm>
      </p:grpSpPr>
      <p:sp>
        <p:nvSpPr>
          <p:cNvPr id="316" name="Google Shape;316;p49">
            <a:extLst>
              <a:ext uri="{FF2B5EF4-FFF2-40B4-BE49-F238E27FC236}">
                <a16:creationId xmlns:a16="http://schemas.microsoft.com/office/drawing/2014/main" id="{B914643D-9C93-388A-1465-553FE85D69E7}"/>
              </a:ext>
            </a:extLst>
          </p:cNvPr>
          <p:cNvSpPr txBox="1">
            <a:spLocks noGrp="1"/>
          </p:cNvSpPr>
          <p:nvPr>
            <p:ph type="title"/>
          </p:nvPr>
        </p:nvSpPr>
        <p:spPr>
          <a:xfrm>
            <a:off x="135026" y="72003"/>
            <a:ext cx="11080380" cy="1208868"/>
          </a:xfrm>
          <a:prstGeom prst="rect">
            <a:avLst/>
          </a:prstGeom>
          <a:noFill/>
          <a:ln>
            <a:noFill/>
          </a:ln>
        </p:spPr>
        <p:txBody>
          <a:bodyPr spcFirstLastPara="1" wrap="square" lIns="91433" tIns="45700" rIns="91433" bIns="45700" anchor="b" anchorCtr="0">
            <a:normAutofit/>
          </a:bodyPr>
          <a:lstStyle/>
          <a:p>
            <a:r>
              <a:rPr lang="en-IN" sz="3500"/>
              <a:t>Impact of noisy teacher signals</a:t>
            </a:r>
            <a:endParaRPr sz="3500"/>
          </a:p>
        </p:txBody>
      </p:sp>
      <p:sp>
        <p:nvSpPr>
          <p:cNvPr id="4" name="Rounded Rectangle 3">
            <a:extLst>
              <a:ext uri="{FF2B5EF4-FFF2-40B4-BE49-F238E27FC236}">
                <a16:creationId xmlns:a16="http://schemas.microsoft.com/office/drawing/2014/main" id="{3D558704-9523-30AF-1F67-D293D8CC2CF7}"/>
              </a:ext>
            </a:extLst>
          </p:cNvPr>
          <p:cNvSpPr/>
          <p:nvPr/>
        </p:nvSpPr>
        <p:spPr>
          <a:xfrm>
            <a:off x="278071" y="1695237"/>
            <a:ext cx="11635857" cy="156853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defTabSz="1219170">
              <a:buClr>
                <a:srgbClr val="000000"/>
              </a:buClr>
              <a:buFont typeface="Arial" panose="020B0604020202020204" pitchFamily="34" charset="0"/>
              <a:buChar char="•"/>
            </a:pPr>
            <a:r>
              <a:rPr lang="en-GB" sz="2000" kern="0">
                <a:solidFill>
                  <a:schemeClr val="tx1"/>
                </a:solidFill>
                <a:sym typeface="Arial"/>
              </a:rPr>
              <a:t>We investigate the significance of teacher signals by injecting Gaussian noise(ϵ ∼ N (0, σ)) into teacher logits before distillation</a:t>
            </a:r>
          </a:p>
          <a:p>
            <a:pPr marL="342900" indent="-342900" defTabSz="1219170">
              <a:buClr>
                <a:srgbClr val="000000"/>
              </a:buClr>
              <a:buFont typeface="Arial" panose="020B0604020202020204" pitchFamily="34" charset="0"/>
              <a:buChar char="•"/>
            </a:pPr>
            <a:r>
              <a:rPr lang="en-GB" sz="2000" kern="0">
                <a:solidFill>
                  <a:schemeClr val="tx1"/>
                </a:solidFill>
                <a:sym typeface="Arial"/>
              </a:rPr>
              <a:t>Increasing σ from 0 (no noise) to 1 and 2 slightly reduces performance. </a:t>
            </a:r>
            <a:br>
              <a:rPr lang="en-GB" sz="2000" kern="0">
                <a:solidFill>
                  <a:schemeClr val="tx1"/>
                </a:solidFill>
                <a:sym typeface="Arial"/>
              </a:rPr>
            </a:br>
            <a:r>
              <a:rPr lang="en-GB" sz="2000" kern="0">
                <a:solidFill>
                  <a:schemeClr val="tx1"/>
                </a:solidFill>
                <a:sym typeface="Arial"/>
              </a:rPr>
              <a:t>At σ = 5, performance collapses, confirming that excessive noise disrupts knowledge transfer.</a:t>
            </a:r>
            <a:endParaRPr lang="en-US" sz="2000" kern="0">
              <a:solidFill>
                <a:schemeClr val="tx1"/>
              </a:solidFill>
              <a:latin typeface="Arial"/>
              <a:sym typeface="Arial"/>
            </a:endParaRPr>
          </a:p>
        </p:txBody>
      </p:sp>
      <p:pic>
        <p:nvPicPr>
          <p:cNvPr id="7" name="Picture 6">
            <a:extLst>
              <a:ext uri="{FF2B5EF4-FFF2-40B4-BE49-F238E27FC236}">
                <a16:creationId xmlns:a16="http://schemas.microsoft.com/office/drawing/2014/main" id="{210B0EA8-7592-9EB3-591F-A8524A67F023}"/>
              </a:ext>
            </a:extLst>
          </p:cNvPr>
          <p:cNvPicPr>
            <a:picLocks noChangeAspect="1"/>
          </p:cNvPicPr>
          <p:nvPr/>
        </p:nvPicPr>
        <p:blipFill>
          <a:blip r:embed="rId3"/>
          <a:stretch>
            <a:fillRect/>
          </a:stretch>
        </p:blipFill>
        <p:spPr>
          <a:xfrm>
            <a:off x="1263800" y="3319032"/>
            <a:ext cx="9664399" cy="3356997"/>
          </a:xfrm>
          <a:prstGeom prst="rect">
            <a:avLst/>
          </a:prstGeom>
        </p:spPr>
      </p:pic>
    </p:spTree>
    <p:extLst>
      <p:ext uri="{BB962C8B-B14F-4D97-AF65-F5344CB8AC3E}">
        <p14:creationId xmlns:p14="http://schemas.microsoft.com/office/powerpoint/2010/main" val="3715892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5">
          <a:extLst>
            <a:ext uri="{FF2B5EF4-FFF2-40B4-BE49-F238E27FC236}">
              <a16:creationId xmlns:a16="http://schemas.microsoft.com/office/drawing/2014/main" id="{A2989417-B725-3EB5-C057-D9639A13964F}"/>
            </a:ext>
          </a:extLst>
        </p:cNvPr>
        <p:cNvGrpSpPr/>
        <p:nvPr/>
      </p:nvGrpSpPr>
      <p:grpSpPr>
        <a:xfrm>
          <a:off x="0" y="0"/>
          <a:ext cx="0" cy="0"/>
          <a:chOff x="0" y="0"/>
          <a:chExt cx="0" cy="0"/>
        </a:xfrm>
      </p:grpSpPr>
      <p:sp>
        <p:nvSpPr>
          <p:cNvPr id="316" name="Google Shape;316;p49">
            <a:extLst>
              <a:ext uri="{FF2B5EF4-FFF2-40B4-BE49-F238E27FC236}">
                <a16:creationId xmlns:a16="http://schemas.microsoft.com/office/drawing/2014/main" id="{22AD3B12-728C-CD0A-B91E-48E4697F99C3}"/>
              </a:ext>
            </a:extLst>
          </p:cNvPr>
          <p:cNvSpPr txBox="1">
            <a:spLocks noGrp="1"/>
          </p:cNvSpPr>
          <p:nvPr>
            <p:ph type="title"/>
          </p:nvPr>
        </p:nvSpPr>
        <p:spPr>
          <a:xfrm>
            <a:off x="135026" y="72003"/>
            <a:ext cx="11080380" cy="1208868"/>
          </a:xfrm>
          <a:prstGeom prst="rect">
            <a:avLst/>
          </a:prstGeom>
          <a:noFill/>
          <a:ln>
            <a:noFill/>
          </a:ln>
        </p:spPr>
        <p:txBody>
          <a:bodyPr spcFirstLastPara="1" wrap="square" lIns="91433" tIns="45700" rIns="91433" bIns="45700" anchor="b" anchorCtr="0">
            <a:normAutofit/>
          </a:bodyPr>
          <a:lstStyle/>
          <a:p>
            <a:r>
              <a:rPr lang="en-IN" sz="3500"/>
              <a:t>Impact of temperature scaling</a:t>
            </a:r>
            <a:endParaRPr sz="3500"/>
          </a:p>
        </p:txBody>
      </p:sp>
      <p:sp>
        <p:nvSpPr>
          <p:cNvPr id="4" name="Rounded Rectangle 3">
            <a:extLst>
              <a:ext uri="{FF2B5EF4-FFF2-40B4-BE49-F238E27FC236}">
                <a16:creationId xmlns:a16="http://schemas.microsoft.com/office/drawing/2014/main" id="{733D2514-94D3-C9DC-C308-5D561934A078}"/>
              </a:ext>
            </a:extLst>
          </p:cNvPr>
          <p:cNvSpPr/>
          <p:nvPr/>
        </p:nvSpPr>
        <p:spPr>
          <a:xfrm>
            <a:off x="278071" y="1695236"/>
            <a:ext cx="11635857" cy="232812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defTabSz="1219170">
              <a:buClr>
                <a:srgbClr val="000000"/>
              </a:buClr>
              <a:buFont typeface="Arial" panose="020B0604020202020204" pitchFamily="34" charset="0"/>
              <a:buChar char="•"/>
            </a:pPr>
            <a:r>
              <a:rPr lang="en-GB" sz="2000" kern="0">
                <a:solidFill>
                  <a:schemeClr val="tx1"/>
                </a:solidFill>
                <a:sym typeface="Arial"/>
              </a:rPr>
              <a:t>Temperature (τ) significantly impacts KD effectiveness. </a:t>
            </a:r>
          </a:p>
          <a:p>
            <a:pPr marL="342900" indent="-342900" defTabSz="1219170">
              <a:buClr>
                <a:srgbClr val="000000"/>
              </a:buClr>
              <a:buFont typeface="Arial" panose="020B0604020202020204" pitchFamily="34" charset="0"/>
              <a:buChar char="•"/>
            </a:pPr>
            <a:r>
              <a:rPr lang="en-GB" sz="2000" kern="0">
                <a:solidFill>
                  <a:schemeClr val="tx1"/>
                </a:solidFill>
                <a:sym typeface="Arial"/>
              </a:rPr>
              <a:t>A moderate τ = 2 consistently yields the best results in most tasks.</a:t>
            </a:r>
          </a:p>
          <a:p>
            <a:pPr marL="342900" indent="-342900" defTabSz="1219170">
              <a:buClr>
                <a:srgbClr val="000000"/>
              </a:buClr>
              <a:buFont typeface="Arial" panose="020B0604020202020204" pitchFamily="34" charset="0"/>
              <a:buChar char="•"/>
            </a:pPr>
            <a:r>
              <a:rPr lang="en-GB" sz="2000" kern="0">
                <a:solidFill>
                  <a:schemeClr val="tx1"/>
                </a:solidFill>
                <a:sym typeface="Arial"/>
              </a:rPr>
              <a:t>However, τ = 5 leads to severe performance drops, especially for smaller students.</a:t>
            </a:r>
          </a:p>
          <a:p>
            <a:pPr marL="342900" indent="-342900" defTabSz="1219170">
              <a:buClr>
                <a:srgbClr val="000000"/>
              </a:buClr>
              <a:buFont typeface="Arial" panose="020B0604020202020204" pitchFamily="34" charset="0"/>
              <a:buChar char="•"/>
            </a:pPr>
            <a:r>
              <a:rPr lang="en-GB" sz="2000" kern="0">
                <a:solidFill>
                  <a:schemeClr val="tx1"/>
                </a:solidFill>
                <a:sym typeface="Arial"/>
              </a:rPr>
              <a:t>Commonsense reasoning follows a similar pattern to mathematical reasoning, but performance degradation at τ = 5 is less severe compared to mathematical tasks. </a:t>
            </a:r>
          </a:p>
          <a:p>
            <a:pPr marL="342900" indent="-342900" defTabSz="1219170">
              <a:buClr>
                <a:srgbClr val="000000"/>
              </a:buClr>
              <a:buFont typeface="Arial" panose="020B0604020202020204" pitchFamily="34" charset="0"/>
              <a:buChar char="•"/>
            </a:pPr>
            <a:r>
              <a:rPr lang="en-GB" sz="2000" kern="0">
                <a:solidFill>
                  <a:schemeClr val="tx1"/>
                </a:solidFill>
                <a:sym typeface="Arial"/>
              </a:rPr>
              <a:t>These findings emphasize that temperature tuning is crucial, with optimal τ values varying by student size and task complexity.</a:t>
            </a:r>
          </a:p>
          <a:p>
            <a:pPr marL="342900" indent="-342900" defTabSz="1219170">
              <a:buClr>
                <a:srgbClr val="000000"/>
              </a:buClr>
              <a:buFont typeface="Arial" panose="020B0604020202020204" pitchFamily="34" charset="0"/>
              <a:buChar char="•"/>
            </a:pPr>
            <a:endParaRPr lang="en-GB" sz="2000" kern="0">
              <a:solidFill>
                <a:schemeClr val="tx1"/>
              </a:solidFill>
              <a:sym typeface="Arial"/>
            </a:endParaRPr>
          </a:p>
          <a:p>
            <a:pPr marL="342900" indent="-342900" defTabSz="1219170">
              <a:buClr>
                <a:srgbClr val="000000"/>
              </a:buClr>
              <a:buFont typeface="Arial" panose="020B0604020202020204" pitchFamily="34" charset="0"/>
              <a:buChar char="•"/>
            </a:pPr>
            <a:endParaRPr lang="en-GB" sz="2000" kern="0">
              <a:solidFill>
                <a:schemeClr val="tx1"/>
              </a:solidFill>
              <a:sym typeface="Arial"/>
            </a:endParaRPr>
          </a:p>
          <a:p>
            <a:pPr marL="342900" indent="-342900" defTabSz="1219170">
              <a:buClr>
                <a:srgbClr val="000000"/>
              </a:buClr>
              <a:buFont typeface="Arial" panose="020B0604020202020204" pitchFamily="34" charset="0"/>
              <a:buChar char="•"/>
            </a:pPr>
            <a:endParaRPr lang="en-US" sz="2000" kern="0">
              <a:solidFill>
                <a:schemeClr val="tx1"/>
              </a:solidFill>
              <a:latin typeface="Arial"/>
              <a:sym typeface="Arial"/>
            </a:endParaRPr>
          </a:p>
        </p:txBody>
      </p:sp>
      <p:pic>
        <p:nvPicPr>
          <p:cNvPr id="3" name="Picture 2">
            <a:extLst>
              <a:ext uri="{FF2B5EF4-FFF2-40B4-BE49-F238E27FC236}">
                <a16:creationId xmlns:a16="http://schemas.microsoft.com/office/drawing/2014/main" id="{E9D3617F-60F2-0BD3-DBA2-EE8A24172423}"/>
              </a:ext>
            </a:extLst>
          </p:cNvPr>
          <p:cNvPicPr>
            <a:picLocks noChangeAspect="1"/>
          </p:cNvPicPr>
          <p:nvPr/>
        </p:nvPicPr>
        <p:blipFill>
          <a:blip r:embed="rId3"/>
          <a:stretch>
            <a:fillRect/>
          </a:stretch>
        </p:blipFill>
        <p:spPr>
          <a:xfrm>
            <a:off x="2176026" y="4183184"/>
            <a:ext cx="7500317" cy="2602813"/>
          </a:xfrm>
          <a:prstGeom prst="rect">
            <a:avLst/>
          </a:prstGeom>
        </p:spPr>
      </p:pic>
    </p:spTree>
    <p:extLst>
      <p:ext uri="{BB962C8B-B14F-4D97-AF65-F5344CB8AC3E}">
        <p14:creationId xmlns:p14="http://schemas.microsoft.com/office/powerpoint/2010/main" val="1444534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5">
          <a:extLst>
            <a:ext uri="{FF2B5EF4-FFF2-40B4-BE49-F238E27FC236}">
              <a16:creationId xmlns:a16="http://schemas.microsoft.com/office/drawing/2014/main" id="{AD252E1C-D859-3FA8-69D9-EA0C1F5AE444}"/>
            </a:ext>
          </a:extLst>
        </p:cNvPr>
        <p:cNvGrpSpPr/>
        <p:nvPr/>
      </p:nvGrpSpPr>
      <p:grpSpPr>
        <a:xfrm>
          <a:off x="0" y="0"/>
          <a:ext cx="0" cy="0"/>
          <a:chOff x="0" y="0"/>
          <a:chExt cx="0" cy="0"/>
        </a:xfrm>
      </p:grpSpPr>
      <p:sp>
        <p:nvSpPr>
          <p:cNvPr id="316" name="Google Shape;316;p49">
            <a:extLst>
              <a:ext uri="{FF2B5EF4-FFF2-40B4-BE49-F238E27FC236}">
                <a16:creationId xmlns:a16="http://schemas.microsoft.com/office/drawing/2014/main" id="{B7D563F6-3C14-C1F9-AF9C-4D1A7835351E}"/>
              </a:ext>
            </a:extLst>
          </p:cNvPr>
          <p:cNvSpPr txBox="1">
            <a:spLocks noGrp="1"/>
          </p:cNvSpPr>
          <p:nvPr>
            <p:ph type="title"/>
          </p:nvPr>
        </p:nvSpPr>
        <p:spPr>
          <a:xfrm>
            <a:off x="135026" y="72003"/>
            <a:ext cx="11080380" cy="1208868"/>
          </a:xfrm>
          <a:prstGeom prst="rect">
            <a:avLst/>
          </a:prstGeom>
          <a:noFill/>
          <a:ln>
            <a:noFill/>
          </a:ln>
        </p:spPr>
        <p:txBody>
          <a:bodyPr spcFirstLastPara="1" wrap="square" lIns="91433" tIns="45700" rIns="91433" bIns="45700" anchor="b" anchorCtr="0">
            <a:normAutofit/>
          </a:bodyPr>
          <a:lstStyle/>
          <a:p>
            <a:r>
              <a:rPr lang="en-GB" sz="4000"/>
              <a:t>Conclusion</a:t>
            </a:r>
            <a:endParaRPr sz="4000"/>
          </a:p>
        </p:txBody>
      </p:sp>
      <p:sp>
        <p:nvSpPr>
          <p:cNvPr id="4" name="Rounded Rectangle 3">
            <a:extLst>
              <a:ext uri="{FF2B5EF4-FFF2-40B4-BE49-F238E27FC236}">
                <a16:creationId xmlns:a16="http://schemas.microsoft.com/office/drawing/2014/main" id="{A9CB6D60-E7B3-F548-BF99-6EF87E1C045B}"/>
              </a:ext>
            </a:extLst>
          </p:cNvPr>
          <p:cNvSpPr/>
          <p:nvPr/>
        </p:nvSpPr>
        <p:spPr>
          <a:xfrm>
            <a:off x="278071" y="1695236"/>
            <a:ext cx="11635857" cy="465790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defTabSz="1219170">
              <a:buClr>
                <a:srgbClr val="000000"/>
              </a:buClr>
              <a:buFont typeface="Arial" panose="020B0604020202020204" pitchFamily="34" charset="0"/>
              <a:buChar char="•"/>
            </a:pPr>
            <a:r>
              <a:rPr lang="en-GB" sz="2000" kern="0" dirty="0">
                <a:solidFill>
                  <a:schemeClr val="tx1"/>
                </a:solidFill>
                <a:sym typeface="Arial"/>
              </a:rPr>
              <a:t>We elaborate on the impact of KD on small LMs</a:t>
            </a:r>
          </a:p>
          <a:p>
            <a:pPr marL="342900" indent="-342900" defTabSz="1219170">
              <a:buClr>
                <a:srgbClr val="000000"/>
              </a:buClr>
              <a:buFont typeface="Arial" panose="020B0604020202020204" pitchFamily="34" charset="0"/>
              <a:buChar char="•"/>
            </a:pPr>
            <a:r>
              <a:rPr lang="en-GB" sz="2000" kern="0" dirty="0">
                <a:solidFill>
                  <a:schemeClr val="tx1"/>
                </a:solidFill>
                <a:sym typeface="Arial"/>
              </a:rPr>
              <a:t>We considered factors like teacher performance, student size, teacher-student agreement, reasoning fidelity etc. across multiple tasks.</a:t>
            </a:r>
          </a:p>
          <a:p>
            <a:pPr marL="342900" indent="-342900" defTabSz="1219170">
              <a:buClr>
                <a:srgbClr val="000000"/>
              </a:buClr>
              <a:buFont typeface="Arial" panose="020B0604020202020204" pitchFamily="34" charset="0"/>
              <a:buChar char="•"/>
            </a:pPr>
            <a:r>
              <a:rPr lang="en-GB" sz="2000" kern="0" dirty="0">
                <a:solidFill>
                  <a:schemeClr val="tx1"/>
                </a:solidFill>
                <a:sym typeface="Arial"/>
              </a:rPr>
              <a:t>Results underscore the need for task-aware KD strategies and adaptive distillation techniques tailored to student’s learning dynamics.</a:t>
            </a:r>
          </a:p>
          <a:p>
            <a:pPr marL="342900" indent="-342900" defTabSz="1219170">
              <a:buClr>
                <a:srgbClr val="000000"/>
              </a:buClr>
              <a:buFont typeface="Arial" panose="020B0604020202020204" pitchFamily="34" charset="0"/>
              <a:buChar char="•"/>
            </a:pPr>
            <a:r>
              <a:rPr lang="en-GB" sz="2000" kern="0" dirty="0">
                <a:solidFill>
                  <a:schemeClr val="tx1"/>
                </a:solidFill>
                <a:sym typeface="Arial"/>
              </a:rPr>
              <a:t>Future research can explore refined teacher-student alignment strategies to improve both performance and reasoning fidelity.</a:t>
            </a:r>
          </a:p>
        </p:txBody>
      </p:sp>
    </p:spTree>
    <p:extLst>
      <p:ext uri="{BB962C8B-B14F-4D97-AF65-F5344CB8AC3E}">
        <p14:creationId xmlns:p14="http://schemas.microsoft.com/office/powerpoint/2010/main" val="693022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5">
          <a:extLst>
            <a:ext uri="{FF2B5EF4-FFF2-40B4-BE49-F238E27FC236}">
              <a16:creationId xmlns:a16="http://schemas.microsoft.com/office/drawing/2014/main" id="{B1F5D398-D3A7-FDFC-8BBF-48E59AD9CD4E}"/>
            </a:ext>
          </a:extLst>
        </p:cNvPr>
        <p:cNvGrpSpPr/>
        <p:nvPr/>
      </p:nvGrpSpPr>
      <p:grpSpPr>
        <a:xfrm>
          <a:off x="0" y="0"/>
          <a:ext cx="0" cy="0"/>
          <a:chOff x="0" y="0"/>
          <a:chExt cx="0" cy="0"/>
        </a:xfrm>
      </p:grpSpPr>
      <p:sp>
        <p:nvSpPr>
          <p:cNvPr id="316" name="Google Shape;316;p49">
            <a:extLst>
              <a:ext uri="{FF2B5EF4-FFF2-40B4-BE49-F238E27FC236}">
                <a16:creationId xmlns:a16="http://schemas.microsoft.com/office/drawing/2014/main" id="{34AFA306-36E3-20A0-6AAF-EEEF5CE8CED0}"/>
              </a:ext>
            </a:extLst>
          </p:cNvPr>
          <p:cNvSpPr txBox="1">
            <a:spLocks noGrp="1"/>
          </p:cNvSpPr>
          <p:nvPr>
            <p:ph type="title"/>
          </p:nvPr>
        </p:nvSpPr>
        <p:spPr>
          <a:xfrm>
            <a:off x="135026" y="72003"/>
            <a:ext cx="11080380" cy="1208868"/>
          </a:xfrm>
          <a:prstGeom prst="rect">
            <a:avLst/>
          </a:prstGeom>
          <a:noFill/>
          <a:ln>
            <a:noFill/>
          </a:ln>
        </p:spPr>
        <p:txBody>
          <a:bodyPr spcFirstLastPara="1" wrap="square" lIns="91433" tIns="45700" rIns="91433" bIns="45700" anchor="b" anchorCtr="0">
            <a:normAutofit/>
          </a:bodyPr>
          <a:lstStyle/>
          <a:p>
            <a:r>
              <a:rPr lang="en-GB" sz="3500"/>
              <a:t>Knowledge Distillation and It’s Importance</a:t>
            </a:r>
            <a:endParaRPr sz="3500"/>
          </a:p>
        </p:txBody>
      </p:sp>
      <p:sp>
        <p:nvSpPr>
          <p:cNvPr id="4" name="Rounded Rectangle 3">
            <a:extLst>
              <a:ext uri="{FF2B5EF4-FFF2-40B4-BE49-F238E27FC236}">
                <a16:creationId xmlns:a16="http://schemas.microsoft.com/office/drawing/2014/main" id="{5DA53A94-DDC7-FBC9-1C0C-A2F33DD1411A}"/>
              </a:ext>
            </a:extLst>
          </p:cNvPr>
          <p:cNvSpPr/>
          <p:nvPr/>
        </p:nvSpPr>
        <p:spPr>
          <a:xfrm>
            <a:off x="278071" y="1695237"/>
            <a:ext cx="11639951" cy="79110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1219170">
              <a:buClr>
                <a:srgbClr val="000000"/>
              </a:buClr>
            </a:pPr>
            <a:r>
              <a:rPr lang="en-GB" kern="0">
                <a:solidFill>
                  <a:schemeClr val="tx1"/>
                </a:solidFill>
                <a:sym typeface="Arial"/>
              </a:rPr>
              <a:t>Rapid advancement of pre-trained language models(LMs) has led to the development of large-scale language models that achieve state-of-the-art performance across various NLP tasks.</a:t>
            </a:r>
            <a:endParaRPr lang="en-US" kern="0">
              <a:solidFill>
                <a:schemeClr val="tx1"/>
              </a:solidFill>
              <a:latin typeface="Arial"/>
              <a:sym typeface="Arial"/>
            </a:endParaRPr>
          </a:p>
        </p:txBody>
      </p:sp>
      <p:pic>
        <p:nvPicPr>
          <p:cNvPr id="3" name="Picture 2" descr="A graph of red and blue dots&#10;&#10;AI-generated content may be incorrect.">
            <a:extLst>
              <a:ext uri="{FF2B5EF4-FFF2-40B4-BE49-F238E27FC236}">
                <a16:creationId xmlns:a16="http://schemas.microsoft.com/office/drawing/2014/main" id="{2260CAA0-0AC4-1941-9565-8CC79BB18D94}"/>
              </a:ext>
            </a:extLst>
          </p:cNvPr>
          <p:cNvPicPr>
            <a:picLocks noChangeAspect="1"/>
          </p:cNvPicPr>
          <p:nvPr/>
        </p:nvPicPr>
        <p:blipFill>
          <a:blip r:embed="rId3">
            <a:extLst>
              <a:ext uri="{28A0092B-C50C-407E-A947-70E740481C1C}">
                <a14:useLocalDpi xmlns:a14="http://schemas.microsoft.com/office/drawing/2010/main" val="0"/>
              </a:ext>
            </a:extLst>
          </a:blip>
          <a:srcRect t="2446" b="7906"/>
          <a:stretch>
            <a:fillRect/>
          </a:stretch>
        </p:blipFill>
        <p:spPr>
          <a:xfrm>
            <a:off x="3235887" y="2561739"/>
            <a:ext cx="5720225" cy="3619831"/>
          </a:xfrm>
          <a:prstGeom prst="rect">
            <a:avLst/>
          </a:prstGeom>
        </p:spPr>
      </p:pic>
      <p:sp>
        <p:nvSpPr>
          <p:cNvPr id="5" name="Rounded Rectangle 3">
            <a:extLst>
              <a:ext uri="{FF2B5EF4-FFF2-40B4-BE49-F238E27FC236}">
                <a16:creationId xmlns:a16="http://schemas.microsoft.com/office/drawing/2014/main" id="{82DEACD3-09E8-CD7C-17EA-EE27C1769A5D}"/>
              </a:ext>
            </a:extLst>
          </p:cNvPr>
          <p:cNvSpPr/>
          <p:nvPr/>
        </p:nvSpPr>
        <p:spPr>
          <a:xfrm>
            <a:off x="276023" y="6256963"/>
            <a:ext cx="11639951" cy="43516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1219170">
              <a:buClr>
                <a:srgbClr val="000000"/>
              </a:buClr>
            </a:pPr>
            <a:r>
              <a:rPr lang="en-GB" sz="1700" kern="0">
                <a:solidFill>
                  <a:schemeClr val="tx1"/>
                </a:solidFill>
                <a:sym typeface="Arial"/>
              </a:rPr>
              <a:t>Deploying these large models presents significant challenges due to their high computational &amp; memory requirements</a:t>
            </a:r>
          </a:p>
          <a:p>
            <a:pPr defTabSz="1219170">
              <a:buClr>
                <a:srgbClr val="000000"/>
              </a:buClr>
            </a:pPr>
            <a:endParaRPr lang="en-US" kern="0">
              <a:solidFill>
                <a:schemeClr val="tx1"/>
              </a:solidFill>
              <a:latin typeface="Arial"/>
              <a:sym typeface="Arial"/>
            </a:endParaRPr>
          </a:p>
        </p:txBody>
      </p:sp>
    </p:spTree>
    <p:extLst>
      <p:ext uri="{BB962C8B-B14F-4D97-AF65-F5344CB8AC3E}">
        <p14:creationId xmlns:p14="http://schemas.microsoft.com/office/powerpoint/2010/main" val="1897297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5">
          <a:extLst>
            <a:ext uri="{FF2B5EF4-FFF2-40B4-BE49-F238E27FC236}">
              <a16:creationId xmlns:a16="http://schemas.microsoft.com/office/drawing/2014/main" id="{1B1BD04F-7097-81ED-725F-AD7F8E3E69B7}"/>
            </a:ext>
          </a:extLst>
        </p:cNvPr>
        <p:cNvGrpSpPr/>
        <p:nvPr/>
      </p:nvGrpSpPr>
      <p:grpSpPr>
        <a:xfrm>
          <a:off x="0" y="0"/>
          <a:ext cx="0" cy="0"/>
          <a:chOff x="0" y="0"/>
          <a:chExt cx="0" cy="0"/>
        </a:xfrm>
      </p:grpSpPr>
      <p:sp>
        <p:nvSpPr>
          <p:cNvPr id="316" name="Google Shape;316;p49">
            <a:extLst>
              <a:ext uri="{FF2B5EF4-FFF2-40B4-BE49-F238E27FC236}">
                <a16:creationId xmlns:a16="http://schemas.microsoft.com/office/drawing/2014/main" id="{CA2735F3-20DF-1B42-7EFC-723A02743653}"/>
              </a:ext>
            </a:extLst>
          </p:cNvPr>
          <p:cNvSpPr txBox="1">
            <a:spLocks noGrp="1"/>
          </p:cNvSpPr>
          <p:nvPr>
            <p:ph type="title"/>
          </p:nvPr>
        </p:nvSpPr>
        <p:spPr>
          <a:xfrm>
            <a:off x="135026" y="72003"/>
            <a:ext cx="11080380" cy="1208868"/>
          </a:xfrm>
          <a:prstGeom prst="rect">
            <a:avLst/>
          </a:prstGeom>
          <a:noFill/>
          <a:ln>
            <a:noFill/>
          </a:ln>
        </p:spPr>
        <p:txBody>
          <a:bodyPr spcFirstLastPara="1" wrap="square" lIns="91433" tIns="45700" rIns="91433" bIns="45700" anchor="b" anchorCtr="0">
            <a:normAutofit/>
          </a:bodyPr>
          <a:lstStyle/>
          <a:p>
            <a:r>
              <a:rPr lang="en-GB" sz="3500"/>
              <a:t>Knowledge Distillation and It’s Importance</a:t>
            </a:r>
            <a:endParaRPr sz="3500"/>
          </a:p>
        </p:txBody>
      </p:sp>
      <p:sp>
        <p:nvSpPr>
          <p:cNvPr id="4" name="Rounded Rectangle 3">
            <a:extLst>
              <a:ext uri="{FF2B5EF4-FFF2-40B4-BE49-F238E27FC236}">
                <a16:creationId xmlns:a16="http://schemas.microsoft.com/office/drawing/2014/main" id="{34F08AE5-C68D-B5CA-78A8-A534B4BE6DCE}"/>
              </a:ext>
            </a:extLst>
          </p:cNvPr>
          <p:cNvSpPr/>
          <p:nvPr/>
        </p:nvSpPr>
        <p:spPr>
          <a:xfrm>
            <a:off x="278071" y="1695237"/>
            <a:ext cx="11635857" cy="76028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1219170">
              <a:buClr>
                <a:srgbClr val="000000"/>
              </a:buClr>
            </a:pPr>
            <a:r>
              <a:rPr lang="en-GB" kern="0">
                <a:solidFill>
                  <a:schemeClr val="tx1"/>
                </a:solidFill>
                <a:sym typeface="Arial"/>
              </a:rPr>
              <a:t>Knowledge Distillation is a model compression technique that aims to transfer knowledge from a large model(teacher model) to a smaller model(student model)</a:t>
            </a:r>
          </a:p>
          <a:p>
            <a:pPr defTabSz="1219170">
              <a:buClr>
                <a:srgbClr val="000000"/>
              </a:buClr>
            </a:pPr>
            <a:endParaRPr lang="en-US" kern="0">
              <a:solidFill>
                <a:schemeClr val="tx1"/>
              </a:solidFill>
              <a:latin typeface="Arial"/>
              <a:sym typeface="Arial"/>
            </a:endParaRPr>
          </a:p>
        </p:txBody>
      </p:sp>
      <p:pic>
        <p:nvPicPr>
          <p:cNvPr id="3" name="Picture 2">
            <a:extLst>
              <a:ext uri="{FF2B5EF4-FFF2-40B4-BE49-F238E27FC236}">
                <a16:creationId xmlns:a16="http://schemas.microsoft.com/office/drawing/2014/main" id="{8E4642D0-A2B4-D314-DC7E-61E148CEE8F9}"/>
              </a:ext>
            </a:extLst>
          </p:cNvPr>
          <p:cNvPicPr>
            <a:picLocks noChangeAspect="1"/>
          </p:cNvPicPr>
          <p:nvPr/>
        </p:nvPicPr>
        <p:blipFill>
          <a:blip r:embed="rId3"/>
          <a:stretch>
            <a:fillRect/>
          </a:stretch>
        </p:blipFill>
        <p:spPr>
          <a:xfrm>
            <a:off x="1966253" y="2544347"/>
            <a:ext cx="7547617" cy="3107380"/>
          </a:xfrm>
          <a:prstGeom prst="rect">
            <a:avLst/>
          </a:prstGeom>
        </p:spPr>
      </p:pic>
      <p:sp>
        <p:nvSpPr>
          <p:cNvPr id="6" name="TextBox 5">
            <a:extLst>
              <a:ext uri="{FF2B5EF4-FFF2-40B4-BE49-F238E27FC236}">
                <a16:creationId xmlns:a16="http://schemas.microsoft.com/office/drawing/2014/main" id="{4C01DA55-BCA7-1A6C-0924-4ACDCFD6B577}"/>
              </a:ext>
            </a:extLst>
          </p:cNvPr>
          <p:cNvSpPr txBox="1"/>
          <p:nvPr/>
        </p:nvSpPr>
        <p:spPr>
          <a:xfrm>
            <a:off x="3853654" y="6447443"/>
            <a:ext cx="4484689" cy="338554"/>
          </a:xfrm>
          <a:prstGeom prst="rect">
            <a:avLst/>
          </a:prstGeom>
          <a:noFill/>
        </p:spPr>
        <p:txBody>
          <a:bodyPr wrap="none" rtlCol="0">
            <a:spAutoFit/>
          </a:bodyPr>
          <a:lstStyle/>
          <a:p>
            <a:r>
              <a:rPr lang="en-IN" sz="1600"/>
              <a:t>Picture source: https://arxiv.org/pdf/2006.05525</a:t>
            </a:r>
          </a:p>
        </p:txBody>
      </p:sp>
      <p:sp>
        <p:nvSpPr>
          <p:cNvPr id="7" name="Rounded Rectangle 3">
            <a:extLst>
              <a:ext uri="{FF2B5EF4-FFF2-40B4-BE49-F238E27FC236}">
                <a16:creationId xmlns:a16="http://schemas.microsoft.com/office/drawing/2014/main" id="{92D35401-E76D-0D5D-AC2F-B67986AE5AC5}"/>
              </a:ext>
            </a:extLst>
          </p:cNvPr>
          <p:cNvSpPr/>
          <p:nvPr/>
        </p:nvSpPr>
        <p:spPr>
          <a:xfrm>
            <a:off x="358552" y="5771628"/>
            <a:ext cx="11635857" cy="50816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1219170">
              <a:buClr>
                <a:srgbClr val="000000"/>
              </a:buClr>
            </a:pPr>
            <a:r>
              <a:rPr lang="en-GB" kern="0">
                <a:solidFill>
                  <a:schemeClr val="tx1"/>
                </a:solidFill>
                <a:sym typeface="Arial"/>
              </a:rPr>
              <a:t>Broadly, the goal is to train a small student network to match the predictions made by the larger teacher network </a:t>
            </a:r>
          </a:p>
          <a:p>
            <a:pPr defTabSz="1219170">
              <a:buClr>
                <a:srgbClr val="000000"/>
              </a:buClr>
            </a:pPr>
            <a:endParaRPr lang="en-US" kern="0">
              <a:solidFill>
                <a:schemeClr val="tx1"/>
              </a:solidFill>
              <a:latin typeface="Arial"/>
              <a:sym typeface="Arial"/>
            </a:endParaRPr>
          </a:p>
        </p:txBody>
      </p:sp>
    </p:spTree>
    <p:extLst>
      <p:ext uri="{BB962C8B-B14F-4D97-AF65-F5344CB8AC3E}">
        <p14:creationId xmlns:p14="http://schemas.microsoft.com/office/powerpoint/2010/main" val="1153853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5">
          <a:extLst>
            <a:ext uri="{FF2B5EF4-FFF2-40B4-BE49-F238E27FC236}">
              <a16:creationId xmlns:a16="http://schemas.microsoft.com/office/drawing/2014/main" id="{07C5DC47-53E2-BFE3-A13E-6B8194D8CC5C}"/>
            </a:ext>
          </a:extLst>
        </p:cNvPr>
        <p:cNvGrpSpPr/>
        <p:nvPr/>
      </p:nvGrpSpPr>
      <p:grpSpPr>
        <a:xfrm>
          <a:off x="0" y="0"/>
          <a:ext cx="0" cy="0"/>
          <a:chOff x="0" y="0"/>
          <a:chExt cx="0" cy="0"/>
        </a:xfrm>
      </p:grpSpPr>
      <p:sp>
        <p:nvSpPr>
          <p:cNvPr id="316" name="Google Shape;316;p49">
            <a:extLst>
              <a:ext uri="{FF2B5EF4-FFF2-40B4-BE49-F238E27FC236}">
                <a16:creationId xmlns:a16="http://schemas.microsoft.com/office/drawing/2014/main" id="{71074F6B-51CB-D3DA-EFC8-7BE7BC8667BC}"/>
              </a:ext>
            </a:extLst>
          </p:cNvPr>
          <p:cNvSpPr txBox="1">
            <a:spLocks noGrp="1"/>
          </p:cNvSpPr>
          <p:nvPr>
            <p:ph type="title"/>
          </p:nvPr>
        </p:nvSpPr>
        <p:spPr>
          <a:xfrm>
            <a:off x="135026" y="72003"/>
            <a:ext cx="11080380" cy="1208868"/>
          </a:xfrm>
          <a:prstGeom prst="rect">
            <a:avLst/>
          </a:prstGeom>
          <a:noFill/>
          <a:ln>
            <a:noFill/>
          </a:ln>
        </p:spPr>
        <p:txBody>
          <a:bodyPr spcFirstLastPara="1" wrap="square" lIns="91433" tIns="45700" rIns="91433" bIns="45700" anchor="b" anchorCtr="0">
            <a:normAutofit/>
          </a:bodyPr>
          <a:lstStyle/>
          <a:p>
            <a:r>
              <a:rPr lang="en-IN" sz="3400"/>
              <a:t>Sequence-Level KD for LLMs</a:t>
            </a:r>
            <a:endParaRPr sz="3400"/>
          </a:p>
        </p:txBody>
      </p:sp>
      <p:sp>
        <p:nvSpPr>
          <p:cNvPr id="4" name="Rounded Rectangle 3">
            <a:extLst>
              <a:ext uri="{FF2B5EF4-FFF2-40B4-BE49-F238E27FC236}">
                <a16:creationId xmlns:a16="http://schemas.microsoft.com/office/drawing/2014/main" id="{3DDEE7E3-E134-F0BB-A376-E42DB70D01A6}"/>
              </a:ext>
            </a:extLst>
          </p:cNvPr>
          <p:cNvSpPr/>
          <p:nvPr/>
        </p:nvSpPr>
        <p:spPr>
          <a:xfrm>
            <a:off x="278071" y="1695236"/>
            <a:ext cx="11635857" cy="80942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1219170">
              <a:buClr>
                <a:srgbClr val="000000"/>
              </a:buClr>
            </a:pPr>
            <a:r>
              <a:rPr lang="en-GB" kern="0">
                <a:solidFill>
                  <a:schemeClr val="tx1"/>
                </a:solidFill>
                <a:sym typeface="Arial"/>
              </a:rPr>
              <a:t>Kim and Rush extended the idea to word-level and sequence-level KD for language models, which aligns the student model with the teacher’s output distributions</a:t>
            </a:r>
          </a:p>
        </p:txBody>
      </p:sp>
      <p:pic>
        <p:nvPicPr>
          <p:cNvPr id="5" name="Picture 4">
            <a:extLst>
              <a:ext uri="{FF2B5EF4-FFF2-40B4-BE49-F238E27FC236}">
                <a16:creationId xmlns:a16="http://schemas.microsoft.com/office/drawing/2014/main" id="{24940B46-8B91-51E4-94E1-86628D373AEE}"/>
              </a:ext>
            </a:extLst>
          </p:cNvPr>
          <p:cNvPicPr>
            <a:picLocks noChangeAspect="1"/>
          </p:cNvPicPr>
          <p:nvPr/>
        </p:nvPicPr>
        <p:blipFill>
          <a:blip r:embed="rId3"/>
          <a:stretch>
            <a:fillRect/>
          </a:stretch>
        </p:blipFill>
        <p:spPr>
          <a:xfrm>
            <a:off x="2613470" y="2599815"/>
            <a:ext cx="6965058" cy="3920728"/>
          </a:xfrm>
          <a:prstGeom prst="rect">
            <a:avLst/>
          </a:prstGeom>
        </p:spPr>
      </p:pic>
    </p:spTree>
    <p:extLst>
      <p:ext uri="{BB962C8B-B14F-4D97-AF65-F5344CB8AC3E}">
        <p14:creationId xmlns:p14="http://schemas.microsoft.com/office/powerpoint/2010/main" val="3138189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5">
          <a:extLst>
            <a:ext uri="{FF2B5EF4-FFF2-40B4-BE49-F238E27FC236}">
              <a16:creationId xmlns:a16="http://schemas.microsoft.com/office/drawing/2014/main" id="{9C3AAD18-3200-B34A-1FE8-4B468718C653}"/>
            </a:ext>
          </a:extLst>
        </p:cNvPr>
        <p:cNvGrpSpPr/>
        <p:nvPr/>
      </p:nvGrpSpPr>
      <p:grpSpPr>
        <a:xfrm>
          <a:off x="0" y="0"/>
          <a:ext cx="0" cy="0"/>
          <a:chOff x="0" y="0"/>
          <a:chExt cx="0" cy="0"/>
        </a:xfrm>
      </p:grpSpPr>
      <p:sp>
        <p:nvSpPr>
          <p:cNvPr id="316" name="Google Shape;316;p49">
            <a:extLst>
              <a:ext uri="{FF2B5EF4-FFF2-40B4-BE49-F238E27FC236}">
                <a16:creationId xmlns:a16="http://schemas.microsoft.com/office/drawing/2014/main" id="{AC029B75-B137-E10C-234A-BCEF3459A136}"/>
              </a:ext>
            </a:extLst>
          </p:cNvPr>
          <p:cNvSpPr txBox="1">
            <a:spLocks noGrp="1"/>
          </p:cNvSpPr>
          <p:nvPr>
            <p:ph type="title"/>
          </p:nvPr>
        </p:nvSpPr>
        <p:spPr>
          <a:xfrm>
            <a:off x="135026" y="72003"/>
            <a:ext cx="11080380" cy="1208868"/>
          </a:xfrm>
          <a:prstGeom prst="rect">
            <a:avLst/>
          </a:prstGeom>
          <a:noFill/>
          <a:ln>
            <a:noFill/>
          </a:ln>
        </p:spPr>
        <p:txBody>
          <a:bodyPr spcFirstLastPara="1" wrap="square" lIns="91433" tIns="45700" rIns="91433" bIns="45700" anchor="b" anchorCtr="0">
            <a:normAutofit/>
          </a:bodyPr>
          <a:lstStyle/>
          <a:p>
            <a:r>
              <a:rPr lang="en-IN" sz="3300" err="1"/>
              <a:t>MiniLLM</a:t>
            </a:r>
            <a:endParaRPr sz="3300"/>
          </a:p>
        </p:txBody>
      </p:sp>
      <p:sp>
        <p:nvSpPr>
          <p:cNvPr id="4" name="Rounded Rectangle 3">
            <a:extLst>
              <a:ext uri="{FF2B5EF4-FFF2-40B4-BE49-F238E27FC236}">
                <a16:creationId xmlns:a16="http://schemas.microsoft.com/office/drawing/2014/main" id="{23CEA5F6-9C62-B732-4082-6CB4289251CB}"/>
              </a:ext>
            </a:extLst>
          </p:cNvPr>
          <p:cNvSpPr/>
          <p:nvPr/>
        </p:nvSpPr>
        <p:spPr>
          <a:xfrm>
            <a:off x="278071" y="1695236"/>
            <a:ext cx="11635857" cy="133789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1219170">
              <a:buClr>
                <a:srgbClr val="000000"/>
              </a:buClr>
            </a:pPr>
            <a:r>
              <a:rPr lang="en-GB" kern="0">
                <a:solidFill>
                  <a:schemeClr val="tx1"/>
                </a:solidFill>
                <a:sym typeface="Arial"/>
              </a:rPr>
              <a:t>Gu et al, replace the forward </a:t>
            </a:r>
            <a:r>
              <a:rPr lang="en-GB" kern="0" err="1">
                <a:solidFill>
                  <a:schemeClr val="tx1"/>
                </a:solidFill>
                <a:sym typeface="Arial"/>
              </a:rPr>
              <a:t>Kullback-Leibler</a:t>
            </a:r>
            <a:r>
              <a:rPr lang="en-GB" kern="0">
                <a:solidFill>
                  <a:schemeClr val="tx1"/>
                </a:solidFill>
                <a:sym typeface="Arial"/>
              </a:rPr>
              <a:t> divergence (KLD) objective in the standard KD approaches with reverse KLD, which is more suitable for KD on generative language models.</a:t>
            </a:r>
          </a:p>
          <a:p>
            <a:pPr defTabSz="1219170">
              <a:buClr>
                <a:srgbClr val="000000"/>
              </a:buClr>
            </a:pPr>
            <a:endParaRPr lang="en-GB" kern="0">
              <a:solidFill>
                <a:schemeClr val="tx1"/>
              </a:solidFill>
              <a:sym typeface="Arial"/>
            </a:endParaRPr>
          </a:p>
          <a:p>
            <a:pPr defTabSz="1219170">
              <a:buClr>
                <a:srgbClr val="000000"/>
              </a:buClr>
            </a:pPr>
            <a:r>
              <a:rPr lang="en-GB" kern="0">
                <a:solidFill>
                  <a:schemeClr val="tx1"/>
                </a:solidFill>
                <a:sym typeface="Arial"/>
              </a:rPr>
              <a:t>This prevents the student model from overestimating the low-probability regions of the teacher distribution.</a:t>
            </a:r>
          </a:p>
        </p:txBody>
      </p:sp>
      <p:pic>
        <p:nvPicPr>
          <p:cNvPr id="3" name="Picture 2" descr="A close-up of a diagram&#10;&#10;AI-generated content may be incorrect.">
            <a:extLst>
              <a:ext uri="{FF2B5EF4-FFF2-40B4-BE49-F238E27FC236}">
                <a16:creationId xmlns:a16="http://schemas.microsoft.com/office/drawing/2014/main" id="{02FD55A6-A8EC-094D-96A6-7EE6D1750A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549" y="3259082"/>
            <a:ext cx="11778902" cy="2483301"/>
          </a:xfrm>
          <a:prstGeom prst="rect">
            <a:avLst/>
          </a:prstGeom>
        </p:spPr>
      </p:pic>
    </p:spTree>
    <p:extLst>
      <p:ext uri="{BB962C8B-B14F-4D97-AF65-F5344CB8AC3E}">
        <p14:creationId xmlns:p14="http://schemas.microsoft.com/office/powerpoint/2010/main" val="1641682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5">
          <a:extLst>
            <a:ext uri="{FF2B5EF4-FFF2-40B4-BE49-F238E27FC236}">
              <a16:creationId xmlns:a16="http://schemas.microsoft.com/office/drawing/2014/main" id="{F6A42355-3552-8EFA-FB57-87EAE22A7E5B}"/>
            </a:ext>
          </a:extLst>
        </p:cNvPr>
        <p:cNvGrpSpPr/>
        <p:nvPr/>
      </p:nvGrpSpPr>
      <p:grpSpPr>
        <a:xfrm>
          <a:off x="0" y="0"/>
          <a:ext cx="0" cy="0"/>
          <a:chOff x="0" y="0"/>
          <a:chExt cx="0" cy="0"/>
        </a:xfrm>
      </p:grpSpPr>
      <p:sp>
        <p:nvSpPr>
          <p:cNvPr id="316" name="Google Shape;316;p49">
            <a:extLst>
              <a:ext uri="{FF2B5EF4-FFF2-40B4-BE49-F238E27FC236}">
                <a16:creationId xmlns:a16="http://schemas.microsoft.com/office/drawing/2014/main" id="{5D2DFD48-5B06-4669-0341-BD07E7DB0FA7}"/>
              </a:ext>
            </a:extLst>
          </p:cNvPr>
          <p:cNvSpPr txBox="1">
            <a:spLocks noGrp="1"/>
          </p:cNvSpPr>
          <p:nvPr>
            <p:ph type="title"/>
          </p:nvPr>
        </p:nvSpPr>
        <p:spPr>
          <a:xfrm>
            <a:off x="135026" y="72003"/>
            <a:ext cx="11080380" cy="1208868"/>
          </a:xfrm>
          <a:prstGeom prst="rect">
            <a:avLst/>
          </a:prstGeom>
          <a:noFill/>
          <a:ln>
            <a:noFill/>
          </a:ln>
        </p:spPr>
        <p:txBody>
          <a:bodyPr spcFirstLastPara="1" wrap="square" lIns="91433" tIns="45700" rIns="91433" bIns="45700" anchor="b" anchorCtr="0">
            <a:normAutofit/>
          </a:bodyPr>
          <a:lstStyle/>
          <a:p>
            <a:r>
              <a:rPr lang="en-IN" sz="3400"/>
              <a:t>Generalized KD for LLMs</a:t>
            </a:r>
            <a:endParaRPr sz="3400"/>
          </a:p>
        </p:txBody>
      </p:sp>
      <p:sp>
        <p:nvSpPr>
          <p:cNvPr id="4" name="Rounded Rectangle 3">
            <a:extLst>
              <a:ext uri="{FF2B5EF4-FFF2-40B4-BE49-F238E27FC236}">
                <a16:creationId xmlns:a16="http://schemas.microsoft.com/office/drawing/2014/main" id="{E03BCF86-7237-E47B-42E0-1976BDC388CD}"/>
              </a:ext>
            </a:extLst>
          </p:cNvPr>
          <p:cNvSpPr/>
          <p:nvPr/>
        </p:nvSpPr>
        <p:spPr>
          <a:xfrm>
            <a:off x="278071" y="1695237"/>
            <a:ext cx="11635857" cy="159437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1219170">
              <a:buClr>
                <a:srgbClr val="000000"/>
              </a:buClr>
            </a:pPr>
            <a:r>
              <a:rPr lang="en-GB" kern="0">
                <a:solidFill>
                  <a:schemeClr val="tx1"/>
                </a:solidFill>
                <a:sym typeface="Arial"/>
              </a:rPr>
              <a:t>Current KD methods for auto-regressive sequence models suffer from distribution mismatch between output sequences seen during training and those generated by the student during inference. </a:t>
            </a:r>
          </a:p>
          <a:p>
            <a:pPr defTabSz="1219170">
              <a:buClr>
                <a:srgbClr val="000000"/>
              </a:buClr>
            </a:pPr>
            <a:endParaRPr lang="en-GB" kern="0">
              <a:solidFill>
                <a:schemeClr val="tx1"/>
              </a:solidFill>
              <a:sym typeface="Arial"/>
            </a:endParaRPr>
          </a:p>
          <a:p>
            <a:pPr defTabSz="1219170">
              <a:buClr>
                <a:srgbClr val="000000"/>
              </a:buClr>
            </a:pPr>
            <a:r>
              <a:rPr lang="en-GB" kern="0">
                <a:solidFill>
                  <a:schemeClr val="tx1"/>
                </a:solidFill>
                <a:sym typeface="Arial"/>
              </a:rPr>
              <a:t>Instead of solely relying on a fixed set of output sequences, </a:t>
            </a:r>
            <a:r>
              <a:rPr lang="en-GB" u="sng" kern="0">
                <a:solidFill>
                  <a:schemeClr val="tx1"/>
                </a:solidFill>
                <a:sym typeface="Arial"/>
              </a:rPr>
              <a:t>GKD trains the student on its self-generated output sequences </a:t>
            </a:r>
            <a:r>
              <a:rPr lang="en-GB" kern="0">
                <a:solidFill>
                  <a:schemeClr val="tx1"/>
                </a:solidFill>
                <a:sym typeface="Arial"/>
              </a:rPr>
              <a:t>by leveraging feedback from the teacher on such sequences.</a:t>
            </a:r>
          </a:p>
          <a:p>
            <a:pPr defTabSz="1219170">
              <a:buClr>
                <a:srgbClr val="000000"/>
              </a:buClr>
            </a:pPr>
            <a:endParaRPr lang="en-GB" kern="0">
              <a:solidFill>
                <a:schemeClr val="tx1"/>
              </a:solidFill>
              <a:sym typeface="Arial"/>
            </a:endParaRPr>
          </a:p>
        </p:txBody>
      </p:sp>
      <p:pic>
        <p:nvPicPr>
          <p:cNvPr id="5" name="Picture 4" descr="A graph of different colored lines&#10;&#10;AI-generated content may be incorrect.">
            <a:extLst>
              <a:ext uri="{FF2B5EF4-FFF2-40B4-BE49-F238E27FC236}">
                <a16:creationId xmlns:a16="http://schemas.microsoft.com/office/drawing/2014/main" id="{66D24C50-F08D-368F-8FEC-54BAEE485D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3264" y="3333155"/>
            <a:ext cx="5543921" cy="3431071"/>
          </a:xfrm>
          <a:prstGeom prst="rect">
            <a:avLst/>
          </a:prstGeom>
        </p:spPr>
      </p:pic>
    </p:spTree>
    <p:extLst>
      <p:ext uri="{BB962C8B-B14F-4D97-AF65-F5344CB8AC3E}">
        <p14:creationId xmlns:p14="http://schemas.microsoft.com/office/powerpoint/2010/main" val="1671975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5">
          <a:extLst>
            <a:ext uri="{FF2B5EF4-FFF2-40B4-BE49-F238E27FC236}">
              <a16:creationId xmlns:a16="http://schemas.microsoft.com/office/drawing/2014/main" id="{9131899C-61FD-DDC8-2EF1-CAB320102C68}"/>
            </a:ext>
          </a:extLst>
        </p:cNvPr>
        <p:cNvGrpSpPr/>
        <p:nvPr/>
      </p:nvGrpSpPr>
      <p:grpSpPr>
        <a:xfrm>
          <a:off x="0" y="0"/>
          <a:ext cx="0" cy="0"/>
          <a:chOff x="0" y="0"/>
          <a:chExt cx="0" cy="0"/>
        </a:xfrm>
      </p:grpSpPr>
      <p:sp>
        <p:nvSpPr>
          <p:cNvPr id="316" name="Google Shape;316;p49">
            <a:extLst>
              <a:ext uri="{FF2B5EF4-FFF2-40B4-BE49-F238E27FC236}">
                <a16:creationId xmlns:a16="http://schemas.microsoft.com/office/drawing/2014/main" id="{DB98C763-CE88-1870-E1B0-957F66B41120}"/>
              </a:ext>
            </a:extLst>
          </p:cNvPr>
          <p:cNvSpPr txBox="1">
            <a:spLocks noGrp="1"/>
          </p:cNvSpPr>
          <p:nvPr>
            <p:ph type="title"/>
          </p:nvPr>
        </p:nvSpPr>
        <p:spPr>
          <a:xfrm>
            <a:off x="135026" y="72003"/>
            <a:ext cx="11080380" cy="1208868"/>
          </a:xfrm>
          <a:prstGeom prst="rect">
            <a:avLst/>
          </a:prstGeom>
          <a:noFill/>
          <a:ln>
            <a:noFill/>
          </a:ln>
        </p:spPr>
        <p:txBody>
          <a:bodyPr spcFirstLastPara="1" wrap="square" lIns="91433" tIns="45700" rIns="91433" bIns="45700" anchor="b" anchorCtr="0">
            <a:normAutofit/>
          </a:bodyPr>
          <a:lstStyle/>
          <a:p>
            <a:r>
              <a:rPr lang="en-GB" sz="3500"/>
              <a:t>Analytical Understanding of KD (Our Current Work)</a:t>
            </a:r>
            <a:endParaRPr sz="3500"/>
          </a:p>
        </p:txBody>
      </p:sp>
      <p:sp>
        <p:nvSpPr>
          <p:cNvPr id="4" name="Rounded Rectangle 3">
            <a:extLst>
              <a:ext uri="{FF2B5EF4-FFF2-40B4-BE49-F238E27FC236}">
                <a16:creationId xmlns:a16="http://schemas.microsoft.com/office/drawing/2014/main" id="{7698D170-E00C-73E5-B2CD-290DC8CB79D4}"/>
              </a:ext>
            </a:extLst>
          </p:cNvPr>
          <p:cNvSpPr/>
          <p:nvPr/>
        </p:nvSpPr>
        <p:spPr>
          <a:xfrm>
            <a:off x="278071" y="1695237"/>
            <a:ext cx="11635857" cy="98212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1219170">
              <a:buClr>
                <a:srgbClr val="000000"/>
              </a:buClr>
            </a:pPr>
            <a:r>
              <a:rPr lang="en-GB" kern="0">
                <a:solidFill>
                  <a:schemeClr val="tx1"/>
                </a:solidFill>
                <a:sym typeface="Arial"/>
              </a:rPr>
              <a:t>Despite the recent traction of KD research, its effectiveness for smaller language models (LMs) and the mechanisms driving knowledge transfer remain underexplored.</a:t>
            </a:r>
          </a:p>
          <a:p>
            <a:pPr defTabSz="1219170">
              <a:buClr>
                <a:srgbClr val="000000"/>
              </a:buClr>
            </a:pPr>
            <a:r>
              <a:rPr lang="en-GB" kern="0">
                <a:solidFill>
                  <a:schemeClr val="tx1"/>
                </a:solidFill>
                <a:sym typeface="Arial"/>
              </a:rPr>
              <a:t>Most existing studies overlook explainability of KD</a:t>
            </a:r>
          </a:p>
        </p:txBody>
      </p:sp>
      <p:pic>
        <p:nvPicPr>
          <p:cNvPr id="5" name="Picture 4" descr="A blue infinity symbol on a black background&#10;&#10;AI-generated content may be incorrect.">
            <a:extLst>
              <a:ext uri="{FF2B5EF4-FFF2-40B4-BE49-F238E27FC236}">
                <a16:creationId xmlns:a16="http://schemas.microsoft.com/office/drawing/2014/main" id="{AB886A9A-8502-0EA7-357E-A35773A8D6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1247" y="4768975"/>
            <a:ext cx="928221" cy="928221"/>
          </a:xfrm>
          <a:prstGeom prst="rect">
            <a:avLst/>
          </a:prstGeom>
        </p:spPr>
      </p:pic>
      <p:pic>
        <p:nvPicPr>
          <p:cNvPr id="7" name="Picture 6" descr="A blue and black logo&#10;&#10;AI-generated content may be incorrect.">
            <a:extLst>
              <a:ext uri="{FF2B5EF4-FFF2-40B4-BE49-F238E27FC236}">
                <a16:creationId xmlns:a16="http://schemas.microsoft.com/office/drawing/2014/main" id="{F22E46B5-4000-09D9-C9F9-A890837615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475" y="4779861"/>
            <a:ext cx="816428" cy="816428"/>
          </a:xfrm>
          <a:prstGeom prst="rect">
            <a:avLst/>
          </a:prstGeom>
        </p:spPr>
      </p:pic>
      <p:sp>
        <p:nvSpPr>
          <p:cNvPr id="8" name="Rounded Rectangle 3">
            <a:extLst>
              <a:ext uri="{FF2B5EF4-FFF2-40B4-BE49-F238E27FC236}">
                <a16:creationId xmlns:a16="http://schemas.microsoft.com/office/drawing/2014/main" id="{11D0813B-BE80-4FBB-8645-68DAFCFA806A}"/>
              </a:ext>
            </a:extLst>
          </p:cNvPr>
          <p:cNvSpPr/>
          <p:nvPr/>
        </p:nvSpPr>
        <p:spPr>
          <a:xfrm>
            <a:off x="278071" y="2889196"/>
            <a:ext cx="11635856" cy="61702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1219170">
              <a:buClr>
                <a:srgbClr val="000000"/>
              </a:buClr>
            </a:pPr>
            <a:r>
              <a:rPr lang="en-GB" kern="0">
                <a:solidFill>
                  <a:schemeClr val="tx1"/>
                </a:solidFill>
                <a:sym typeface="Arial"/>
              </a:rPr>
              <a:t>We present the first large-scale empirical and statistical analysis of KD across models ranging from 0.5B to 14B</a:t>
            </a:r>
            <a:endParaRPr lang="en-US" kern="0">
              <a:solidFill>
                <a:schemeClr val="tx1"/>
              </a:solidFill>
              <a:latin typeface="Arial"/>
              <a:sym typeface="Arial"/>
            </a:endParaRPr>
          </a:p>
        </p:txBody>
      </p:sp>
      <p:sp>
        <p:nvSpPr>
          <p:cNvPr id="9" name="TextBox 8">
            <a:extLst>
              <a:ext uri="{FF2B5EF4-FFF2-40B4-BE49-F238E27FC236}">
                <a16:creationId xmlns:a16="http://schemas.microsoft.com/office/drawing/2014/main" id="{2F348BA0-AD5B-CCF3-4831-77A38C291D5B}"/>
              </a:ext>
            </a:extLst>
          </p:cNvPr>
          <p:cNvSpPr txBox="1"/>
          <p:nvPr/>
        </p:nvSpPr>
        <p:spPr>
          <a:xfrm>
            <a:off x="239569" y="5552745"/>
            <a:ext cx="1534394" cy="461665"/>
          </a:xfrm>
          <a:prstGeom prst="rect">
            <a:avLst/>
          </a:prstGeom>
          <a:noFill/>
        </p:spPr>
        <p:txBody>
          <a:bodyPr wrap="none" rtlCol="0">
            <a:spAutoFit/>
          </a:bodyPr>
          <a:lstStyle/>
          <a:p>
            <a:r>
              <a:rPr lang="en-IN" sz="2400" b="1">
                <a:solidFill>
                  <a:srgbClr val="343688"/>
                </a:solidFill>
              </a:rPr>
              <a:t>Qwen 2.5</a:t>
            </a:r>
          </a:p>
        </p:txBody>
      </p:sp>
      <p:sp>
        <p:nvSpPr>
          <p:cNvPr id="10" name="TextBox 9">
            <a:extLst>
              <a:ext uri="{FF2B5EF4-FFF2-40B4-BE49-F238E27FC236}">
                <a16:creationId xmlns:a16="http://schemas.microsoft.com/office/drawing/2014/main" id="{F351A9CF-7430-CACC-91B8-6014CB265508}"/>
              </a:ext>
            </a:extLst>
          </p:cNvPr>
          <p:cNvSpPr txBox="1"/>
          <p:nvPr/>
        </p:nvSpPr>
        <p:spPr>
          <a:xfrm>
            <a:off x="2139950" y="5541859"/>
            <a:ext cx="1330814" cy="461665"/>
          </a:xfrm>
          <a:prstGeom prst="rect">
            <a:avLst/>
          </a:prstGeom>
          <a:noFill/>
        </p:spPr>
        <p:txBody>
          <a:bodyPr wrap="none" rtlCol="0">
            <a:spAutoFit/>
          </a:bodyPr>
          <a:lstStyle/>
          <a:p>
            <a:r>
              <a:rPr lang="en-IN" sz="2400" b="1">
                <a:solidFill>
                  <a:srgbClr val="007EF8"/>
                </a:solidFill>
              </a:rPr>
              <a:t>Llama 3</a:t>
            </a:r>
          </a:p>
        </p:txBody>
      </p:sp>
      <p:sp>
        <p:nvSpPr>
          <p:cNvPr id="11" name="Rounded Rectangle 3">
            <a:extLst>
              <a:ext uri="{FF2B5EF4-FFF2-40B4-BE49-F238E27FC236}">
                <a16:creationId xmlns:a16="http://schemas.microsoft.com/office/drawing/2014/main" id="{E726D1EE-5E97-E2B8-6752-45685DA846DF}"/>
              </a:ext>
            </a:extLst>
          </p:cNvPr>
          <p:cNvSpPr/>
          <p:nvPr/>
        </p:nvSpPr>
        <p:spPr>
          <a:xfrm>
            <a:off x="278072" y="3646713"/>
            <a:ext cx="3738757" cy="69772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GB" sz="2000" kern="0">
                <a:solidFill>
                  <a:schemeClr val="tx1"/>
                </a:solidFill>
                <a:sym typeface="Arial"/>
              </a:rPr>
              <a:t>Models</a:t>
            </a:r>
            <a:endParaRPr lang="en-US" sz="2000" kern="0">
              <a:solidFill>
                <a:schemeClr val="tx1"/>
              </a:solidFill>
              <a:latin typeface="Arial"/>
              <a:sym typeface="Arial"/>
            </a:endParaRPr>
          </a:p>
        </p:txBody>
      </p:sp>
      <p:sp>
        <p:nvSpPr>
          <p:cNvPr id="15" name="Rounded Rectangle 3">
            <a:extLst>
              <a:ext uri="{FF2B5EF4-FFF2-40B4-BE49-F238E27FC236}">
                <a16:creationId xmlns:a16="http://schemas.microsoft.com/office/drawing/2014/main" id="{D3DC2C13-6C01-17A7-9826-98C569CBE965}"/>
              </a:ext>
            </a:extLst>
          </p:cNvPr>
          <p:cNvSpPr/>
          <p:nvPr/>
        </p:nvSpPr>
        <p:spPr>
          <a:xfrm>
            <a:off x="4226620" y="3646713"/>
            <a:ext cx="3738757" cy="69772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GB" sz="2000" kern="0">
                <a:solidFill>
                  <a:schemeClr val="tx1"/>
                </a:solidFill>
                <a:sym typeface="Arial"/>
              </a:rPr>
              <a:t>KD Methods</a:t>
            </a:r>
          </a:p>
        </p:txBody>
      </p:sp>
      <p:sp>
        <p:nvSpPr>
          <p:cNvPr id="16" name="Rounded Rectangle 3">
            <a:extLst>
              <a:ext uri="{FF2B5EF4-FFF2-40B4-BE49-F238E27FC236}">
                <a16:creationId xmlns:a16="http://schemas.microsoft.com/office/drawing/2014/main" id="{6984FACF-F93F-17B5-54F3-8ED26224BD04}"/>
              </a:ext>
            </a:extLst>
          </p:cNvPr>
          <p:cNvSpPr/>
          <p:nvPr/>
        </p:nvSpPr>
        <p:spPr>
          <a:xfrm>
            <a:off x="8175170" y="3646713"/>
            <a:ext cx="3738757" cy="69772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2000" kern="0">
                <a:solidFill>
                  <a:schemeClr val="tx1"/>
                </a:solidFill>
                <a:latin typeface="Arial"/>
                <a:sym typeface="Arial"/>
              </a:rPr>
              <a:t>Benchmarks</a:t>
            </a:r>
          </a:p>
        </p:txBody>
      </p:sp>
      <p:sp>
        <p:nvSpPr>
          <p:cNvPr id="28" name="Oval 27">
            <a:extLst>
              <a:ext uri="{FF2B5EF4-FFF2-40B4-BE49-F238E27FC236}">
                <a16:creationId xmlns:a16="http://schemas.microsoft.com/office/drawing/2014/main" id="{5CF7D8B7-26B6-D925-1F87-0659307C6CFB}"/>
              </a:ext>
            </a:extLst>
          </p:cNvPr>
          <p:cNvSpPr/>
          <p:nvPr/>
        </p:nvSpPr>
        <p:spPr>
          <a:xfrm>
            <a:off x="4387748" y="5301871"/>
            <a:ext cx="1423276" cy="697727"/>
          </a:xfrm>
          <a:prstGeom prst="ellipse">
            <a:avLst/>
          </a:prstGeom>
          <a:solidFill>
            <a:srgbClr val="FFAB4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err="1">
                <a:solidFill>
                  <a:schemeClr val="tx1"/>
                </a:solidFill>
              </a:rPr>
              <a:t>Seq</a:t>
            </a:r>
            <a:r>
              <a:rPr lang="en-IN">
                <a:solidFill>
                  <a:schemeClr val="tx1"/>
                </a:solidFill>
              </a:rPr>
              <a:t>-KD</a:t>
            </a:r>
          </a:p>
        </p:txBody>
      </p:sp>
      <p:sp>
        <p:nvSpPr>
          <p:cNvPr id="29" name="Oval 28">
            <a:extLst>
              <a:ext uri="{FF2B5EF4-FFF2-40B4-BE49-F238E27FC236}">
                <a16:creationId xmlns:a16="http://schemas.microsoft.com/office/drawing/2014/main" id="{A4799031-2190-FD88-C8A7-53FFA9D2415C}"/>
              </a:ext>
            </a:extLst>
          </p:cNvPr>
          <p:cNvSpPr/>
          <p:nvPr/>
        </p:nvSpPr>
        <p:spPr>
          <a:xfrm>
            <a:off x="5384360" y="4604657"/>
            <a:ext cx="1423276" cy="697727"/>
          </a:xfrm>
          <a:prstGeom prst="ellipse">
            <a:avLst/>
          </a:prstGeom>
          <a:solidFill>
            <a:srgbClr val="FFAB4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a:solidFill>
                  <a:schemeClr val="tx1"/>
                </a:solidFill>
              </a:rPr>
              <a:t>Rev-KD</a:t>
            </a:r>
          </a:p>
        </p:txBody>
      </p:sp>
      <p:sp>
        <p:nvSpPr>
          <p:cNvPr id="30" name="Oval 29">
            <a:extLst>
              <a:ext uri="{FF2B5EF4-FFF2-40B4-BE49-F238E27FC236}">
                <a16:creationId xmlns:a16="http://schemas.microsoft.com/office/drawing/2014/main" id="{75CE05FB-BC12-6D77-9D77-DC32088406C7}"/>
              </a:ext>
            </a:extLst>
          </p:cNvPr>
          <p:cNvSpPr/>
          <p:nvPr/>
        </p:nvSpPr>
        <p:spPr>
          <a:xfrm>
            <a:off x="6380978" y="5313789"/>
            <a:ext cx="1423276" cy="697727"/>
          </a:xfrm>
          <a:prstGeom prst="ellipse">
            <a:avLst/>
          </a:prstGeom>
          <a:solidFill>
            <a:srgbClr val="FFAB4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a:solidFill>
                  <a:schemeClr val="tx1"/>
                </a:solidFill>
              </a:rPr>
              <a:t>GKD</a:t>
            </a:r>
          </a:p>
        </p:txBody>
      </p:sp>
      <p:sp>
        <p:nvSpPr>
          <p:cNvPr id="31" name="Rectangle: Rounded Corners 30">
            <a:extLst>
              <a:ext uri="{FF2B5EF4-FFF2-40B4-BE49-F238E27FC236}">
                <a16:creationId xmlns:a16="http://schemas.microsoft.com/office/drawing/2014/main" id="{3138E62F-8718-BB6B-064F-C27E6C9EBE3A}"/>
              </a:ext>
            </a:extLst>
          </p:cNvPr>
          <p:cNvSpPr/>
          <p:nvPr/>
        </p:nvSpPr>
        <p:spPr>
          <a:xfrm>
            <a:off x="8514798" y="4604657"/>
            <a:ext cx="3074727" cy="558106"/>
          </a:xfrm>
          <a:prstGeom prst="roundRect">
            <a:avLst/>
          </a:prstGeom>
          <a:solidFill>
            <a:srgbClr val="FFAB4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a:solidFill>
                  <a:schemeClr val="tx1"/>
                </a:solidFill>
              </a:rPr>
              <a:t>Mathematical Reasoning</a:t>
            </a:r>
          </a:p>
        </p:txBody>
      </p:sp>
      <p:sp>
        <p:nvSpPr>
          <p:cNvPr id="32" name="Rectangle: Rounded Corners 31">
            <a:extLst>
              <a:ext uri="{FF2B5EF4-FFF2-40B4-BE49-F238E27FC236}">
                <a16:creationId xmlns:a16="http://schemas.microsoft.com/office/drawing/2014/main" id="{61488568-8DE4-E771-BDDC-D9AFF07979FD}"/>
              </a:ext>
            </a:extLst>
          </p:cNvPr>
          <p:cNvSpPr/>
          <p:nvPr/>
        </p:nvSpPr>
        <p:spPr>
          <a:xfrm>
            <a:off x="8514799" y="5246916"/>
            <a:ext cx="3063840" cy="558106"/>
          </a:xfrm>
          <a:prstGeom prst="roundRect">
            <a:avLst/>
          </a:prstGeom>
          <a:solidFill>
            <a:srgbClr val="FFAB4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a:solidFill>
                  <a:schemeClr val="tx1"/>
                </a:solidFill>
              </a:rPr>
              <a:t>Commonsense Reasoning</a:t>
            </a:r>
          </a:p>
        </p:txBody>
      </p:sp>
      <p:sp>
        <p:nvSpPr>
          <p:cNvPr id="33" name="Rectangle: Rounded Corners 32">
            <a:extLst>
              <a:ext uri="{FF2B5EF4-FFF2-40B4-BE49-F238E27FC236}">
                <a16:creationId xmlns:a16="http://schemas.microsoft.com/office/drawing/2014/main" id="{D99B4C66-DF93-DC32-0D8C-C1D18E84902A}"/>
              </a:ext>
            </a:extLst>
          </p:cNvPr>
          <p:cNvSpPr/>
          <p:nvPr/>
        </p:nvSpPr>
        <p:spPr>
          <a:xfrm>
            <a:off x="8514798" y="5889175"/>
            <a:ext cx="3063840" cy="558106"/>
          </a:xfrm>
          <a:prstGeom prst="roundRect">
            <a:avLst/>
          </a:prstGeom>
          <a:solidFill>
            <a:srgbClr val="FFAB4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a:solidFill>
                  <a:schemeClr val="tx1"/>
                </a:solidFill>
              </a:rPr>
              <a:t>Instruction Following</a:t>
            </a:r>
          </a:p>
        </p:txBody>
      </p:sp>
    </p:spTree>
    <p:extLst>
      <p:ext uri="{BB962C8B-B14F-4D97-AF65-F5344CB8AC3E}">
        <p14:creationId xmlns:p14="http://schemas.microsoft.com/office/powerpoint/2010/main" val="3984659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5">
          <a:extLst>
            <a:ext uri="{FF2B5EF4-FFF2-40B4-BE49-F238E27FC236}">
              <a16:creationId xmlns:a16="http://schemas.microsoft.com/office/drawing/2014/main" id="{457AAE53-D5D9-19DC-0BE4-781EF5A69FE4}"/>
            </a:ext>
          </a:extLst>
        </p:cNvPr>
        <p:cNvGrpSpPr/>
        <p:nvPr/>
      </p:nvGrpSpPr>
      <p:grpSpPr>
        <a:xfrm>
          <a:off x="0" y="0"/>
          <a:ext cx="0" cy="0"/>
          <a:chOff x="0" y="0"/>
          <a:chExt cx="0" cy="0"/>
        </a:xfrm>
      </p:grpSpPr>
      <p:sp>
        <p:nvSpPr>
          <p:cNvPr id="316" name="Google Shape;316;p49">
            <a:extLst>
              <a:ext uri="{FF2B5EF4-FFF2-40B4-BE49-F238E27FC236}">
                <a16:creationId xmlns:a16="http://schemas.microsoft.com/office/drawing/2014/main" id="{EAEEC19D-94F2-DAFB-3CA9-56CE6EF08A08}"/>
              </a:ext>
            </a:extLst>
          </p:cNvPr>
          <p:cNvSpPr txBox="1">
            <a:spLocks noGrp="1"/>
          </p:cNvSpPr>
          <p:nvPr>
            <p:ph type="title"/>
          </p:nvPr>
        </p:nvSpPr>
        <p:spPr>
          <a:xfrm>
            <a:off x="135026" y="72003"/>
            <a:ext cx="11080380" cy="1208868"/>
          </a:xfrm>
          <a:prstGeom prst="rect">
            <a:avLst/>
          </a:prstGeom>
          <a:noFill/>
          <a:ln>
            <a:noFill/>
          </a:ln>
        </p:spPr>
        <p:txBody>
          <a:bodyPr spcFirstLastPara="1" wrap="square" lIns="91433" tIns="45700" rIns="91433" bIns="45700" anchor="b" anchorCtr="0">
            <a:normAutofit/>
          </a:bodyPr>
          <a:lstStyle/>
          <a:p>
            <a:r>
              <a:rPr lang="en-IN" sz="3500"/>
              <a:t>Effectiveness of KD</a:t>
            </a:r>
            <a:endParaRPr sz="3500"/>
          </a:p>
        </p:txBody>
      </p:sp>
      <p:sp>
        <p:nvSpPr>
          <p:cNvPr id="4" name="Rounded Rectangle 3">
            <a:extLst>
              <a:ext uri="{FF2B5EF4-FFF2-40B4-BE49-F238E27FC236}">
                <a16:creationId xmlns:a16="http://schemas.microsoft.com/office/drawing/2014/main" id="{019CB3DA-07B8-B4F8-BC87-A7649F6D0501}"/>
              </a:ext>
            </a:extLst>
          </p:cNvPr>
          <p:cNvSpPr/>
          <p:nvPr/>
        </p:nvSpPr>
        <p:spPr>
          <a:xfrm>
            <a:off x="278071" y="1695237"/>
            <a:ext cx="11635857" cy="214524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defTabSz="1219170">
              <a:buClr>
                <a:srgbClr val="000000"/>
              </a:buClr>
              <a:buFont typeface="Arial" panose="020B0604020202020204" pitchFamily="34" charset="0"/>
              <a:buChar char="•"/>
            </a:pPr>
            <a:r>
              <a:rPr lang="en-US" sz="2000" kern="0">
                <a:solidFill>
                  <a:schemeClr val="tx1"/>
                </a:solidFill>
                <a:latin typeface="Arial"/>
                <a:sym typeface="Arial"/>
              </a:rPr>
              <a:t>KD consistently outperforms SFT in all three benchmarks</a:t>
            </a:r>
          </a:p>
          <a:p>
            <a:pPr marL="342900" indent="-342900" defTabSz="1219170">
              <a:buClr>
                <a:srgbClr val="000000"/>
              </a:buClr>
              <a:buFont typeface="Arial" panose="020B0604020202020204" pitchFamily="34" charset="0"/>
              <a:buChar char="•"/>
            </a:pPr>
            <a:r>
              <a:rPr lang="en-US" sz="2000" kern="0">
                <a:solidFill>
                  <a:schemeClr val="tx1"/>
                </a:solidFill>
                <a:latin typeface="Arial"/>
                <a:sym typeface="Arial"/>
              </a:rPr>
              <a:t>KD significantly improves model generalization</a:t>
            </a:r>
          </a:p>
          <a:p>
            <a:pPr marL="342900" indent="-342900" defTabSz="1219170">
              <a:buClr>
                <a:srgbClr val="000000"/>
              </a:buClr>
              <a:buFont typeface="Arial" panose="020B0604020202020204" pitchFamily="34" charset="0"/>
              <a:buChar char="•"/>
            </a:pPr>
            <a:r>
              <a:rPr lang="en-US" sz="2000" kern="0">
                <a:solidFill>
                  <a:schemeClr val="tx1"/>
                </a:solidFill>
                <a:latin typeface="Arial"/>
                <a:sym typeface="Arial"/>
              </a:rPr>
              <a:t>Zero-shot performance of smaller LMs (&lt;1B size) can be improved by up to 10% with peak task gains reaching 22% post distillation</a:t>
            </a:r>
          </a:p>
          <a:p>
            <a:pPr marL="342900" indent="-342900" defTabSz="1219170">
              <a:buClr>
                <a:srgbClr val="000000"/>
              </a:buClr>
              <a:buFont typeface="Arial" panose="020B0604020202020204" pitchFamily="34" charset="0"/>
              <a:buChar char="•"/>
            </a:pPr>
            <a:r>
              <a:rPr lang="en-US" sz="2000" kern="0">
                <a:solidFill>
                  <a:schemeClr val="tx1"/>
                </a:solidFill>
                <a:latin typeface="Arial"/>
                <a:sym typeface="Arial"/>
              </a:rPr>
              <a:t>A one-way ANOVA test reveals no significant difference on math and commonsense reasoning benchmarks – suggesting that all KD methods perform similarly on these two benchmarks</a:t>
            </a:r>
          </a:p>
        </p:txBody>
      </p:sp>
      <p:pic>
        <p:nvPicPr>
          <p:cNvPr id="3" name="Picture 2">
            <a:extLst>
              <a:ext uri="{FF2B5EF4-FFF2-40B4-BE49-F238E27FC236}">
                <a16:creationId xmlns:a16="http://schemas.microsoft.com/office/drawing/2014/main" id="{101DA10A-5247-93C2-B84B-455F55473B57}"/>
              </a:ext>
            </a:extLst>
          </p:cNvPr>
          <p:cNvPicPr>
            <a:picLocks noChangeAspect="1"/>
          </p:cNvPicPr>
          <p:nvPr/>
        </p:nvPicPr>
        <p:blipFill>
          <a:blip r:embed="rId3"/>
          <a:stretch>
            <a:fillRect/>
          </a:stretch>
        </p:blipFill>
        <p:spPr>
          <a:xfrm>
            <a:off x="1888903" y="4000543"/>
            <a:ext cx="8414194" cy="2785454"/>
          </a:xfrm>
          <a:prstGeom prst="rect">
            <a:avLst/>
          </a:prstGeom>
        </p:spPr>
      </p:pic>
    </p:spTree>
    <p:extLst>
      <p:ext uri="{BB962C8B-B14F-4D97-AF65-F5344CB8AC3E}">
        <p14:creationId xmlns:p14="http://schemas.microsoft.com/office/powerpoint/2010/main" val="1488660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5">
          <a:extLst>
            <a:ext uri="{FF2B5EF4-FFF2-40B4-BE49-F238E27FC236}">
              <a16:creationId xmlns:a16="http://schemas.microsoft.com/office/drawing/2014/main" id="{6C783A0E-B715-6E3A-E3B0-1A1BAB1F742E}"/>
            </a:ext>
          </a:extLst>
        </p:cNvPr>
        <p:cNvGrpSpPr/>
        <p:nvPr/>
      </p:nvGrpSpPr>
      <p:grpSpPr>
        <a:xfrm>
          <a:off x="0" y="0"/>
          <a:ext cx="0" cy="0"/>
          <a:chOff x="0" y="0"/>
          <a:chExt cx="0" cy="0"/>
        </a:xfrm>
      </p:grpSpPr>
      <p:sp>
        <p:nvSpPr>
          <p:cNvPr id="316" name="Google Shape;316;p49">
            <a:extLst>
              <a:ext uri="{FF2B5EF4-FFF2-40B4-BE49-F238E27FC236}">
                <a16:creationId xmlns:a16="http://schemas.microsoft.com/office/drawing/2014/main" id="{A1348D13-43B1-7A23-9065-BF958822EE0C}"/>
              </a:ext>
            </a:extLst>
          </p:cNvPr>
          <p:cNvSpPr txBox="1">
            <a:spLocks noGrp="1"/>
          </p:cNvSpPr>
          <p:nvPr>
            <p:ph type="title"/>
          </p:nvPr>
        </p:nvSpPr>
        <p:spPr>
          <a:xfrm>
            <a:off x="135026" y="72003"/>
            <a:ext cx="11080380" cy="1208868"/>
          </a:xfrm>
          <a:prstGeom prst="rect">
            <a:avLst/>
          </a:prstGeom>
          <a:noFill/>
          <a:ln>
            <a:noFill/>
          </a:ln>
        </p:spPr>
        <p:txBody>
          <a:bodyPr spcFirstLastPara="1" wrap="square" lIns="91433" tIns="45700" rIns="91433" bIns="45700" anchor="b" anchorCtr="0">
            <a:normAutofit/>
          </a:bodyPr>
          <a:lstStyle/>
          <a:p>
            <a:r>
              <a:rPr lang="en-IN" sz="3500"/>
              <a:t>Does KD depend on teacher performance?</a:t>
            </a:r>
            <a:endParaRPr sz="3500"/>
          </a:p>
        </p:txBody>
      </p:sp>
      <p:sp>
        <p:nvSpPr>
          <p:cNvPr id="4" name="Rounded Rectangle 3">
            <a:extLst>
              <a:ext uri="{FF2B5EF4-FFF2-40B4-BE49-F238E27FC236}">
                <a16:creationId xmlns:a16="http://schemas.microsoft.com/office/drawing/2014/main" id="{577E6A25-0036-6A2C-F5EF-20DEA8226FE3}"/>
              </a:ext>
            </a:extLst>
          </p:cNvPr>
          <p:cNvSpPr/>
          <p:nvPr/>
        </p:nvSpPr>
        <p:spPr>
          <a:xfrm>
            <a:off x="278071" y="1695237"/>
            <a:ext cx="11635857" cy="275919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defTabSz="1219170">
              <a:buClr>
                <a:srgbClr val="000000"/>
              </a:buClr>
              <a:buFont typeface="Arial" panose="020B0604020202020204" pitchFamily="34" charset="0"/>
              <a:buChar char="•"/>
            </a:pPr>
            <a:r>
              <a:rPr lang="en-US" sz="2000" kern="0">
                <a:solidFill>
                  <a:schemeClr val="tx1"/>
                </a:solidFill>
                <a:latin typeface="Arial"/>
                <a:sym typeface="Arial"/>
              </a:rPr>
              <a:t>We conducted a </a:t>
            </a:r>
            <a:r>
              <a:rPr lang="en-GB" sz="2000" kern="0">
                <a:solidFill>
                  <a:schemeClr val="tx1"/>
                </a:solidFill>
                <a:sym typeface="Arial"/>
              </a:rPr>
              <a:t>Spearman rank correlation between student improvement after KD and teacher performance.</a:t>
            </a:r>
          </a:p>
          <a:p>
            <a:pPr marL="342900" indent="-342900" defTabSz="1219170">
              <a:buClr>
                <a:srgbClr val="000000"/>
              </a:buClr>
              <a:buFont typeface="Arial" panose="020B0604020202020204" pitchFamily="34" charset="0"/>
              <a:buChar char="•"/>
            </a:pPr>
            <a:r>
              <a:rPr lang="en-GB" sz="2000" kern="0">
                <a:solidFill>
                  <a:schemeClr val="tx1"/>
                </a:solidFill>
                <a:sym typeface="Arial"/>
              </a:rPr>
              <a:t>In commonsense reasoning and instruction following tasks and most of mathematical reasoning tasks, correlations are generally weak or negative, indicating that teacher quality alone does not dictate KD success.</a:t>
            </a:r>
          </a:p>
          <a:p>
            <a:pPr marL="342900" indent="-342900" defTabSz="1219170">
              <a:buClr>
                <a:srgbClr val="000000"/>
              </a:buClr>
              <a:buFont typeface="Arial" panose="020B0604020202020204" pitchFamily="34" charset="0"/>
              <a:buChar char="•"/>
            </a:pPr>
            <a:r>
              <a:rPr lang="en-GB" sz="2000" kern="0">
                <a:solidFill>
                  <a:schemeClr val="tx1"/>
                </a:solidFill>
                <a:sym typeface="Arial"/>
              </a:rPr>
              <a:t>Most importantly, a </a:t>
            </a:r>
            <a:r>
              <a:rPr lang="en-GB" sz="2000" b="1" kern="0">
                <a:solidFill>
                  <a:schemeClr val="tx1"/>
                </a:solidFill>
                <a:sym typeface="Arial"/>
              </a:rPr>
              <a:t>task-unaware teacher can significantly degrade </a:t>
            </a:r>
            <a:r>
              <a:rPr lang="en-GB" sz="2000" kern="0">
                <a:solidFill>
                  <a:schemeClr val="tx1"/>
                </a:solidFill>
                <a:sym typeface="Arial"/>
              </a:rPr>
              <a:t>student performance.</a:t>
            </a:r>
          </a:p>
          <a:p>
            <a:pPr marL="342900" indent="-342900" defTabSz="1219170">
              <a:buClr>
                <a:srgbClr val="000000"/>
              </a:buClr>
              <a:buFont typeface="Arial" panose="020B0604020202020204" pitchFamily="34" charset="0"/>
              <a:buChar char="•"/>
            </a:pPr>
            <a:r>
              <a:rPr lang="en-GB" sz="2000" kern="0">
                <a:solidFill>
                  <a:schemeClr val="tx1"/>
                </a:solidFill>
                <a:sym typeface="Arial"/>
              </a:rPr>
              <a:t>Post-distillation performance of student model can drop up to 40%, if teacher is not fine-tuned on downstream domain.</a:t>
            </a:r>
          </a:p>
          <a:p>
            <a:pPr marL="342900" indent="-342900" defTabSz="1219170">
              <a:buClr>
                <a:srgbClr val="000000"/>
              </a:buClr>
              <a:buFont typeface="Arial" panose="020B0604020202020204" pitchFamily="34" charset="0"/>
              <a:buChar char="•"/>
            </a:pPr>
            <a:endParaRPr lang="en-GB" sz="2000" kern="0">
              <a:solidFill>
                <a:schemeClr val="tx1"/>
              </a:solidFill>
              <a:sym typeface="Arial"/>
            </a:endParaRPr>
          </a:p>
          <a:p>
            <a:pPr marL="342900" indent="-342900" defTabSz="1219170">
              <a:buClr>
                <a:srgbClr val="000000"/>
              </a:buClr>
              <a:buFont typeface="Arial" panose="020B0604020202020204" pitchFamily="34" charset="0"/>
              <a:buChar char="•"/>
            </a:pPr>
            <a:endParaRPr lang="en-GB" sz="2000" kern="0">
              <a:solidFill>
                <a:schemeClr val="tx1"/>
              </a:solidFill>
              <a:sym typeface="Arial"/>
            </a:endParaRPr>
          </a:p>
          <a:p>
            <a:pPr marL="342900" indent="-342900" defTabSz="1219170">
              <a:buClr>
                <a:srgbClr val="000000"/>
              </a:buClr>
              <a:buFont typeface="Arial" panose="020B0604020202020204" pitchFamily="34" charset="0"/>
              <a:buChar char="•"/>
            </a:pPr>
            <a:endParaRPr lang="en-GB" sz="2000" kern="0">
              <a:solidFill>
                <a:schemeClr val="tx1"/>
              </a:solidFill>
              <a:sym typeface="Arial"/>
            </a:endParaRPr>
          </a:p>
          <a:p>
            <a:pPr marL="342900" indent="-342900" defTabSz="1219170">
              <a:buClr>
                <a:srgbClr val="000000"/>
              </a:buClr>
              <a:buFont typeface="Arial" panose="020B0604020202020204" pitchFamily="34" charset="0"/>
              <a:buChar char="•"/>
            </a:pPr>
            <a:endParaRPr lang="en-US" sz="2000" kern="0">
              <a:solidFill>
                <a:schemeClr val="tx1"/>
              </a:solidFill>
              <a:latin typeface="Arial"/>
              <a:sym typeface="Arial"/>
            </a:endParaRPr>
          </a:p>
        </p:txBody>
      </p:sp>
      <p:pic>
        <p:nvPicPr>
          <p:cNvPr id="3" name="Picture 2">
            <a:extLst>
              <a:ext uri="{FF2B5EF4-FFF2-40B4-BE49-F238E27FC236}">
                <a16:creationId xmlns:a16="http://schemas.microsoft.com/office/drawing/2014/main" id="{8E85A55C-A4C1-4773-8C22-5ACDDAB57159}"/>
              </a:ext>
            </a:extLst>
          </p:cNvPr>
          <p:cNvPicPr>
            <a:picLocks noChangeAspect="1"/>
          </p:cNvPicPr>
          <p:nvPr/>
        </p:nvPicPr>
        <p:blipFill>
          <a:blip r:embed="rId3"/>
          <a:stretch>
            <a:fillRect/>
          </a:stretch>
        </p:blipFill>
        <p:spPr>
          <a:xfrm>
            <a:off x="1842099" y="4480561"/>
            <a:ext cx="7354151" cy="2352948"/>
          </a:xfrm>
          <a:prstGeom prst="rect">
            <a:avLst/>
          </a:prstGeom>
        </p:spPr>
      </p:pic>
    </p:spTree>
    <p:extLst>
      <p:ext uri="{BB962C8B-B14F-4D97-AF65-F5344CB8AC3E}">
        <p14:creationId xmlns:p14="http://schemas.microsoft.com/office/powerpoint/2010/main" val="1927455475"/>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NPTEL_Template</Template>
  <TotalTime>15</TotalTime>
  <Words>2260</Words>
  <Application>Microsoft Office PowerPoint</Application>
  <PresentationFormat>Widescreen</PresentationFormat>
  <Paragraphs>159</Paragraphs>
  <Slides>16</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Simple Light</vt:lpstr>
      <vt:lpstr>On the Generalization vs Fidelity Paradox in Knowledge Distillation  </vt:lpstr>
      <vt:lpstr>Knowledge Distillation and It’s Importance</vt:lpstr>
      <vt:lpstr>Knowledge Distillation and It’s Importance</vt:lpstr>
      <vt:lpstr>Sequence-Level KD for LLMs</vt:lpstr>
      <vt:lpstr>MiniLLM</vt:lpstr>
      <vt:lpstr>Generalized KD for LLMs</vt:lpstr>
      <vt:lpstr>Analytical Understanding of KD (Our Current Work)</vt:lpstr>
      <vt:lpstr>Effectiveness of KD</vt:lpstr>
      <vt:lpstr>Does KD depend on teacher performance?</vt:lpstr>
      <vt:lpstr>Does KD Depend on student model size?</vt:lpstr>
      <vt:lpstr>Teacher Student Agreement &amp; Fidelity</vt:lpstr>
      <vt:lpstr>Teacher-Student Agreement</vt:lpstr>
      <vt:lpstr>Reasoning Fidelity</vt:lpstr>
      <vt:lpstr>Impact of noisy teacher signals</vt:lpstr>
      <vt:lpstr>Impact of temperature scaling</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Suhas Kamasetty Ramesh</dc:creator>
  <cp:lastModifiedBy>Suhas Kamasetty Ramesh</cp:lastModifiedBy>
  <cp:revision>2</cp:revision>
  <dcterms:created xsi:type="dcterms:W3CDTF">2024-07-16T15:20:45Z</dcterms:created>
  <dcterms:modified xsi:type="dcterms:W3CDTF">2025-06-30T09:20:33Z</dcterms:modified>
</cp:coreProperties>
</file>